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67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60" r:id="rId4"/>
    <p:sldId id="267" r:id="rId5"/>
    <p:sldId id="268" r:id="rId6"/>
    <p:sldId id="270" r:id="rId7"/>
    <p:sldId id="287" r:id="rId8"/>
    <p:sldId id="290" r:id="rId9"/>
    <p:sldId id="288" r:id="rId10"/>
    <p:sldId id="274" r:id="rId11"/>
    <p:sldId id="285" r:id="rId12"/>
    <p:sldId id="286" r:id="rId13"/>
    <p:sldId id="276" r:id="rId14"/>
    <p:sldId id="280" r:id="rId15"/>
    <p:sldId id="291" r:id="rId16"/>
    <p:sldId id="281" r:id="rId17"/>
    <p:sldId id="277" r:id="rId18"/>
    <p:sldId id="282" r:id="rId19"/>
    <p:sldId id="283" r:id="rId20"/>
    <p:sldId id="284" r:id="rId21"/>
    <p:sldId id="292" r:id="rId22"/>
    <p:sldId id="269" r:id="rId23"/>
    <p:sldId id="261" r:id="rId24"/>
    <p:sldId id="293" r:id="rId25"/>
  </p:sldIdLst>
  <p:sldSz cx="12192000" cy="6858000"/>
  <p:notesSz cx="6858000" cy="9144000"/>
  <p:custDataLst>
    <p:tags r:id="rId28"/>
  </p:custDataLst>
  <p:defaultTextStyle>
    <a:defPPr>
      <a:defRPr lang="de-DE"/>
    </a:defPPr>
    <a:lvl1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b="1" kern="1200">
        <a:solidFill>
          <a:schemeClr val="tx1"/>
        </a:solidFill>
        <a:latin typeface="+mj-lt"/>
        <a:ea typeface="+mn-ea"/>
        <a:cs typeface="+mn-cs"/>
      </a:defRPr>
    </a:lvl2pPr>
    <a:lvl3pPr marL="216000" indent="-216000" algn="l" defTabSz="914400" rtl="0" eaLnBrk="1" latinLnBrk="0" hangingPunct="1">
      <a:lnSpc>
        <a:spcPct val="100000"/>
      </a:lnSpc>
      <a:spcBef>
        <a:spcPts val="800"/>
      </a:spcBef>
      <a:buClr>
        <a:schemeClr val="bg2"/>
      </a:buClr>
      <a:buFont typeface="Wingdings" panose="05000000000000000000" pitchFamily="2" charset="2"/>
      <a:buChar char="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FB5"/>
    <a:srgbClr val="C5DE89"/>
    <a:srgbClr val="97C139"/>
    <a:srgbClr val="BBD700"/>
    <a:srgbClr val="EDF4D7"/>
    <a:srgbClr val="A5A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74968-8E7B-4BD5-88D0-8983A55FECBE}">
  <a:tblStyle styleId="{FF574968-8E7B-4BD5-88D0-8983A55FECBE}" styleName="FAPS Grün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bg2"/>
              </a:solidFill>
            </a:ln>
          </a:top>
          <a:bottom>
            <a:ln w="12700" cmpd="sng">
              <a:solidFill>
                <a:schemeClr val="bg2"/>
              </a:solidFill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 w="12700" cmpd="sng">
              <a:solidFill>
                <a:schemeClr val="bg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firstRow>
  </a:tblStyle>
  <a:tblStyle styleId="{37BAE8A2-7202-4C22-9C2C-F347EB2FAA6F}" styleName="FAPS Blau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firstRow>
  </a:tblStyle>
  <a:tblStyle styleId="{EBB0CE9F-D716-4860-AF4F-F15B24E0B071}" styleName="FAPS Gelb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6AB2577-4540-4206-9094-D35CD18BC8E0}" styleName="FAPS Orange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firstRow>
  </a:tblStyle>
  <a:tblStyle styleId="{722F7E24-ECD2-48BB-A2A0-780832591A68}" styleName="FAPS Red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rgbClr val="990033"/>
              </a:solidFill>
            </a:ln>
          </a:top>
          <a:bottom>
            <a:ln w="12700" cmpd="sng">
              <a:solidFill>
                <a:srgbClr val="990033"/>
              </a:solidFill>
            </a:ln>
          </a:bottom>
          <a:insideH>
            <a:ln w="12700" cmpd="sng">
              <a:solidFill>
                <a:srgbClr val="990033"/>
              </a:solidFill>
            </a:ln>
          </a:insideH>
          <a:insideV>
            <a:ln w="12700" cmpd="sng">
              <a:solidFill>
                <a:srgbClr val="990033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howGuides="1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26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Preliminary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95-470F-9BF0-0BFA151C1D3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95-470F-9BF0-0BFA151C1D3C}"/>
              </c:ext>
            </c:extLst>
          </c:dPt>
          <c:cat>
            <c:strRef>
              <c:f>Tabelle1!$E$2:$G$2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 (N/A)</c:v>
                </c:pt>
              </c:strCache>
            </c:strRef>
          </c:cat>
          <c:val>
            <c:numRef>
              <c:f>Tabelle1!$E$3:$G$3</c:f>
              <c:numCache>
                <c:formatCode>0%</c:formatCode>
                <c:ptCount val="3"/>
                <c:pt idx="0">
                  <c:v>0.8</c:v>
                </c:pt>
                <c:pt idx="1">
                  <c:v>0.7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95-470F-9BF0-0BFA151C1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9105520"/>
        <c:axId val="479106768"/>
      </c:barChart>
      <c:catAx>
        <c:axId val="47910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6768"/>
        <c:crosses val="autoZero"/>
        <c:auto val="1"/>
        <c:lblAlgn val="ctr"/>
        <c:lblOffset val="100"/>
        <c:noMultiLvlLbl val="0"/>
      </c:catAx>
      <c:valAx>
        <c:axId val="479106768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Optimized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4C-4FF7-9A18-5CF6B5123D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4C-4FF7-9A18-5CF6B5123D4B}"/>
              </c:ext>
            </c:extLst>
          </c:dPt>
          <c:cat>
            <c:strRef>
              <c:f>Tabelle1!$A$2:$C$2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</c:v>
                </c:pt>
              </c:strCache>
            </c:strRef>
          </c:cat>
          <c:val>
            <c:numRef>
              <c:f>Tabelle1!$A$3:$C$3</c:f>
              <c:numCache>
                <c:formatCode>0%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4C-4FF7-9A18-5CF6B5123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87740496"/>
        <c:axId val="887740912"/>
      </c:barChart>
      <c:catAx>
        <c:axId val="8877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912"/>
        <c:crosses val="autoZero"/>
        <c:auto val="1"/>
        <c:lblAlgn val="ctr"/>
        <c:lblOffset val="100"/>
        <c:noMultiLvlLbl val="0"/>
      </c:catAx>
      <c:valAx>
        <c:axId val="887740912"/>
        <c:scaling>
          <c:orientation val="minMax"/>
          <c:max val="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A - Preliminary Trials</a:t>
            </a:r>
          </a:p>
        </c:rich>
      </c:tx>
      <c:layout>
        <c:manualLayout>
          <c:xMode val="edge"/>
          <c:yMode val="edge"/>
          <c:x val="0.24923962186600904"/>
          <c:y val="1.3731548232063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73-41AF-AA70-923C468D36EB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73-41AF-AA70-923C468D3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Tabelle1!$J$2:$K$2</c:f>
              <c:strCache>
                <c:ptCount val="2"/>
                <c:pt idx="0">
                  <c:v>Slot liner pulled back with the funnel</c:v>
                </c:pt>
                <c:pt idx="1">
                  <c:v>Slot liner misplacement</c:v>
                </c:pt>
              </c:strCache>
            </c:strRef>
          </c:cat>
          <c:val>
            <c:numRef>
              <c:f>Tabelle1!$J$3:$K$3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73-41AF-AA70-923C468D3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836296202802"/>
          <c:y val="0.20648340973953477"/>
          <c:w val="0.36250279134343721"/>
          <c:h val="0.698915922509780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B - Preliminary</a:t>
            </a:r>
            <a:r>
              <a:rPr lang="de-DE" sz="1000" baseline="0"/>
              <a:t> Trials</a:t>
            </a:r>
            <a:endParaRPr lang="de-DE" sz="1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70-49EC-B942-1B9CE976F693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70-49EC-B942-1B9CE976F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Tabelle1!$N$2:$O$2</c:f>
              <c:strCache>
                <c:ptCount val="2"/>
                <c:pt idx="0">
                  <c:v>Poor Slot liner profile</c:v>
                </c:pt>
                <c:pt idx="1">
                  <c:v>Funnel Misalignment</c:v>
                </c:pt>
              </c:strCache>
            </c:strRef>
          </c:cat>
          <c:val>
            <c:numRef>
              <c:f>Tabelle1!$N$3:$O$3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70-49EC-B942-1B9CE976F69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7376-0B33-4217-AE56-56D9643C06F1}" type="datetimeFigureOut">
              <a:rPr lang="de-DE" smtClean="0"/>
              <a:t>13.10.2025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4EA86-25C6-4F86-9E26-3EA69B71F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9FC5-228A-47D0-AD07-EE122BAE1BE9}" type="datetimeFigureOut">
              <a:rPr lang="de-DE" smtClean="0"/>
              <a:t>13.10.2025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1C4DF-6CA6-480F-9C53-A2D3867D0D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593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678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6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116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922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376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820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348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90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23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9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2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661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892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20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Präsentation: Präsentationsanlass, Kunde, Kooperationspartner, Vorlesung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1" pos="3114">
          <p15:clr>
            <a:srgbClr val="A4A3A4"/>
          </p15:clr>
        </p15:guide>
        <p15:guide id="32" orient="horz" pos="2704">
          <p15:clr>
            <a:srgbClr val="A4A3A4"/>
          </p15:clr>
        </p15:guide>
        <p15:guide id="33" orient="horz" pos="340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7" name="Danke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8614283" y="4811018"/>
            <a:ext cx="273792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0" b="1" cap="all" baseline="0" dirty="0"/>
              <a:t>Danke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  <p:sp>
        <p:nvSpPr>
          <p:cNvPr id="26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44C02938-741B-4940-95E2-6D6629FDCC91}" type="datetime1">
              <a:rPr lang="de-DE" smtClean="0">
                <a:solidFill>
                  <a:srgbClr val="000000"/>
                </a:solidFill>
              </a:rPr>
              <a:t>13.10.2025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2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13.10.2025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839788" y="333375"/>
            <a:ext cx="10303200" cy="503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 userDrawn="1">
          <p15:clr>
            <a:srgbClr val="5ACBF0"/>
          </p15:clr>
        </p15:guide>
        <p15:guide id="13" pos="2048" userDrawn="1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weis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feld 198"/>
          <p:cNvSpPr txBox="1"/>
          <p:nvPr userDrawn="1"/>
        </p:nvSpPr>
        <p:spPr>
          <a:xfrm>
            <a:off x="839788" y="333375"/>
            <a:ext cx="10303625" cy="5032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800" b="1" dirty="0">
                <a:latin typeface="+mj-lt"/>
              </a:rPr>
              <a:t>Die Einhaltung der PowerPoint-Anweisungen ermöglicht die Erstellung qualitativ </a:t>
            </a:r>
            <a:br>
              <a:rPr lang="de-DE" sz="1800" b="1" dirty="0">
                <a:latin typeface="+mj-lt"/>
              </a:rPr>
            </a:br>
            <a:r>
              <a:rPr lang="de-DE" sz="1800" b="1" dirty="0">
                <a:latin typeface="+mj-lt"/>
              </a:rPr>
              <a:t>hochwertiger Folien, um Forschungsergebnisse angemessen repräsentieren zu können.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11143413" y="0"/>
            <a:ext cx="1048586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00" tIns="18000" rIns="18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Textfeld 28"/>
          <p:cNvSpPr txBox="1"/>
          <p:nvPr userDrawn="1"/>
        </p:nvSpPr>
        <p:spPr>
          <a:xfrm>
            <a:off x="-432048" y="3795891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0" name="Textfeld 29"/>
          <p:cNvSpPr txBox="1"/>
          <p:nvPr userDrawn="1"/>
        </p:nvSpPr>
        <p:spPr>
          <a:xfrm>
            <a:off x="-436123" y="3493909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32048" y="617676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32048" y="200697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9,6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-432048" y="7046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8,2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-432048" y="11364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578385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11921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5928320" y="-670643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636084" y="-358463"/>
            <a:ext cx="45534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11098502" y="-358463"/>
            <a:ext cx="50741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52" name="Textfeld 51"/>
          <p:cNvSpPr txBox="1"/>
          <p:nvPr userDrawn="1"/>
        </p:nvSpPr>
        <p:spPr>
          <a:xfrm>
            <a:off x="2866093" y="-414229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7,9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8262018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7,1</a:t>
            </a:r>
          </a:p>
        </p:txBody>
      </p:sp>
      <p:sp>
        <p:nvSpPr>
          <p:cNvPr id="54" name="Textfeld 53"/>
          <p:cNvSpPr txBox="1"/>
          <p:nvPr userDrawn="1"/>
        </p:nvSpPr>
        <p:spPr>
          <a:xfrm>
            <a:off x="354012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7,1</a:t>
            </a:r>
          </a:p>
        </p:txBody>
      </p:sp>
      <p:sp>
        <p:nvSpPr>
          <p:cNvPr id="55" name="Textfeld 54"/>
          <p:cNvSpPr txBox="1"/>
          <p:nvPr userDrawn="1"/>
        </p:nvSpPr>
        <p:spPr>
          <a:xfrm>
            <a:off x="4440238" y="-416250"/>
            <a:ext cx="389433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4,6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8040688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5,4</a:t>
            </a:r>
          </a:p>
        </p:txBody>
      </p:sp>
      <p:sp>
        <p:nvSpPr>
          <p:cNvPr id="57" name="Textfeld 56"/>
          <p:cNvSpPr txBox="1"/>
          <p:nvPr userDrawn="1"/>
        </p:nvSpPr>
        <p:spPr>
          <a:xfrm>
            <a:off x="376145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5,4</a:t>
            </a:r>
          </a:p>
        </p:txBody>
      </p:sp>
      <p:sp>
        <p:nvSpPr>
          <p:cNvPr id="58" name="Textfeld 57"/>
          <p:cNvSpPr txBox="1"/>
          <p:nvPr userDrawn="1"/>
        </p:nvSpPr>
        <p:spPr>
          <a:xfrm>
            <a:off x="8940800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7,9</a:t>
            </a:r>
          </a:p>
        </p:txBody>
      </p:sp>
      <p:sp>
        <p:nvSpPr>
          <p:cNvPr id="59" name="Textfeld 58"/>
          <p:cNvSpPr txBox="1"/>
          <p:nvPr userDrawn="1"/>
        </p:nvSpPr>
        <p:spPr>
          <a:xfrm>
            <a:off x="7371836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4,6</a:t>
            </a:r>
          </a:p>
        </p:txBody>
      </p:sp>
      <p:sp>
        <p:nvSpPr>
          <p:cNvPr id="60" name="Textfeld 59"/>
          <p:cNvSpPr txBox="1"/>
          <p:nvPr userDrawn="1"/>
        </p:nvSpPr>
        <p:spPr>
          <a:xfrm>
            <a:off x="-779643" y="364490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94" name="Rechteck 93"/>
          <p:cNvSpPr/>
          <p:nvPr userDrawn="1"/>
        </p:nvSpPr>
        <p:spPr>
          <a:xfrm>
            <a:off x="839788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5" name="Rechteck 94"/>
          <p:cNvSpPr/>
          <p:nvPr userDrawn="1"/>
        </p:nvSpPr>
        <p:spPr>
          <a:xfrm>
            <a:off x="3540125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 userDrawn="1"/>
        </p:nvSpPr>
        <p:spPr>
          <a:xfrm>
            <a:off x="6240463" y="7036841"/>
            <a:ext cx="2411411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7" name="Rechteck 96"/>
          <p:cNvSpPr/>
          <p:nvPr userDrawn="1"/>
        </p:nvSpPr>
        <p:spPr>
          <a:xfrm>
            <a:off x="8940800" y="7036841"/>
            <a:ext cx="2412999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8" name="Rechteck 97"/>
          <p:cNvSpPr/>
          <p:nvPr userDrawn="1"/>
        </p:nvSpPr>
        <p:spPr>
          <a:xfrm>
            <a:off x="839788" y="7232595"/>
            <a:ext cx="3311525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4440237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0" name="Rechteck 99"/>
          <p:cNvSpPr/>
          <p:nvPr userDrawn="1"/>
        </p:nvSpPr>
        <p:spPr>
          <a:xfrm>
            <a:off x="8040688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11143413" y="0"/>
            <a:ext cx="208800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207" y="1"/>
            <a:ext cx="841253" cy="841253"/>
            <a:chOff x="5757863" y="1597025"/>
            <a:chExt cx="1971675" cy="1971675"/>
          </a:xfrm>
        </p:grpSpPr>
        <p:sp>
          <p:nvSpPr>
            <p:cNvPr id="88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6" name="Rechteck 125"/>
          <p:cNvSpPr/>
          <p:nvPr userDrawn="1"/>
        </p:nvSpPr>
        <p:spPr>
          <a:xfrm>
            <a:off x="11143412" y="836613"/>
            <a:ext cx="1048586" cy="208800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94" name="Freihandform 193"/>
          <p:cNvSpPr/>
          <p:nvPr userDrawn="1"/>
        </p:nvSpPr>
        <p:spPr>
          <a:xfrm>
            <a:off x="6454578" y="4290979"/>
            <a:ext cx="3142960" cy="1874865"/>
          </a:xfrm>
          <a:custGeom>
            <a:avLst/>
            <a:gdLst>
              <a:gd name="connsiteX0" fmla="*/ 0 w 3142960"/>
              <a:gd name="connsiteY0" fmla="*/ 0 h 1874865"/>
              <a:gd name="connsiteX1" fmla="*/ 3142960 w 3142960"/>
              <a:gd name="connsiteY1" fmla="*/ 0 h 1874865"/>
              <a:gd name="connsiteX2" fmla="*/ 3142960 w 3142960"/>
              <a:gd name="connsiteY2" fmla="*/ 1718404 h 1874865"/>
              <a:gd name="connsiteX3" fmla="*/ 2450159 w 3142960"/>
              <a:gd name="connsiteY3" fmla="*/ 1718404 h 1874865"/>
              <a:gd name="connsiteX4" fmla="*/ 2294991 w 3142960"/>
              <a:gd name="connsiteY4" fmla="*/ 1874865 h 1874865"/>
              <a:gd name="connsiteX5" fmla="*/ 0 w 3142960"/>
              <a:gd name="connsiteY5" fmla="*/ 1874865 h 18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960" h="1874865">
                <a:moveTo>
                  <a:pt x="0" y="0"/>
                </a:moveTo>
                <a:lnTo>
                  <a:pt x="3142960" y="0"/>
                </a:lnTo>
                <a:lnTo>
                  <a:pt x="3142960" y="1718404"/>
                </a:lnTo>
                <a:lnTo>
                  <a:pt x="2450159" y="1718404"/>
                </a:lnTo>
                <a:lnTo>
                  <a:pt x="2294991" y="1874865"/>
                </a:lnTo>
                <a:lnTo>
                  <a:pt x="0" y="1874865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08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</a:rPr>
              <a:t>Änderung </a:t>
            </a:r>
            <a:r>
              <a:rPr lang="de-DE" sz="1400" baseline="0" dirty="0">
                <a:solidFill>
                  <a:schemeClr val="tx1"/>
                </a:solidFill>
              </a:rPr>
              <a:t>Folienlayout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8" name="Freihandform 197"/>
          <p:cNvSpPr/>
          <p:nvPr userDrawn="1"/>
        </p:nvSpPr>
        <p:spPr>
          <a:xfrm>
            <a:off x="9674964" y="4290978"/>
            <a:ext cx="1529999" cy="1718405"/>
          </a:xfrm>
          <a:custGeom>
            <a:avLst/>
            <a:gdLst>
              <a:gd name="connsiteX0" fmla="*/ 73034 w 1529999"/>
              <a:gd name="connsiteY0" fmla="*/ 1 h 1718405"/>
              <a:gd name="connsiteX1" fmla="*/ 1529999 w 1529999"/>
              <a:gd name="connsiteY1" fmla="*/ 1 h 1718405"/>
              <a:gd name="connsiteX2" fmla="*/ 1529999 w 1529999"/>
              <a:gd name="connsiteY2" fmla="*/ 1614533 h 1718405"/>
              <a:gd name="connsiteX3" fmla="*/ 1425886 w 1529999"/>
              <a:gd name="connsiteY3" fmla="*/ 1718405 h 1718405"/>
              <a:gd name="connsiteX4" fmla="*/ 73033 w 1529999"/>
              <a:gd name="connsiteY4" fmla="*/ 1718405 h 1718405"/>
              <a:gd name="connsiteX5" fmla="*/ 73033 w 1529999"/>
              <a:gd name="connsiteY5" fmla="*/ 1718404 h 1718405"/>
              <a:gd name="connsiteX6" fmla="*/ 73034 w 1529999"/>
              <a:gd name="connsiteY6" fmla="*/ 1718404 h 1718405"/>
              <a:gd name="connsiteX7" fmla="*/ 0 w 1529999"/>
              <a:gd name="connsiteY7" fmla="*/ 0 h 1718405"/>
              <a:gd name="connsiteX8" fmla="*/ 73034 w 1529999"/>
              <a:gd name="connsiteY8" fmla="*/ 0 h 1718405"/>
              <a:gd name="connsiteX9" fmla="*/ 73034 w 1529999"/>
              <a:gd name="connsiteY9" fmla="*/ 1 h 1718405"/>
              <a:gd name="connsiteX10" fmla="*/ 73033 w 1529999"/>
              <a:gd name="connsiteY10" fmla="*/ 1 h 1718405"/>
              <a:gd name="connsiteX11" fmla="*/ 73033 w 1529999"/>
              <a:gd name="connsiteY11" fmla="*/ 1718404 h 1718405"/>
              <a:gd name="connsiteX12" fmla="*/ 0 w 1529999"/>
              <a:gd name="connsiteY12" fmla="*/ 1718404 h 171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9999" h="1718405">
                <a:moveTo>
                  <a:pt x="73034" y="1"/>
                </a:moveTo>
                <a:lnTo>
                  <a:pt x="1529999" y="1"/>
                </a:lnTo>
                <a:lnTo>
                  <a:pt x="1529999" y="1614533"/>
                </a:lnTo>
                <a:lnTo>
                  <a:pt x="1425886" y="1718405"/>
                </a:lnTo>
                <a:lnTo>
                  <a:pt x="73033" y="1718405"/>
                </a:lnTo>
                <a:lnTo>
                  <a:pt x="73033" y="1718404"/>
                </a:lnTo>
                <a:lnTo>
                  <a:pt x="73034" y="1718404"/>
                </a:lnTo>
                <a:close/>
                <a:moveTo>
                  <a:pt x="0" y="0"/>
                </a:moveTo>
                <a:lnTo>
                  <a:pt x="73034" y="0"/>
                </a:lnTo>
                <a:lnTo>
                  <a:pt x="73034" y="1"/>
                </a:lnTo>
                <a:lnTo>
                  <a:pt x="73033" y="1"/>
                </a:lnTo>
                <a:lnTo>
                  <a:pt x="73033" y="1718404"/>
                </a:lnTo>
                <a:lnTo>
                  <a:pt x="0" y="1718404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Keine Nutzung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br>
              <a:rPr lang="de-DE" sz="1400" baseline="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von Konturen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6" name="Grafik 85"/>
          <p:cNvPicPr>
            <a:picLocks noChangeAspect="1"/>
          </p:cNvPicPr>
          <p:nvPr userDrawn="1"/>
        </p:nvPicPr>
        <p:blipFill rotWithShape="1">
          <a:blip r:embed="rId2"/>
          <a:srcRect l="-413" t="-391" r="64380" b="35617"/>
          <a:stretch/>
        </p:blipFill>
        <p:spPr>
          <a:xfrm>
            <a:off x="6523392" y="4362980"/>
            <a:ext cx="902660" cy="1730865"/>
          </a:xfrm>
          <a:prstGeom prst="rect">
            <a:avLst/>
          </a:prstGeom>
        </p:spPr>
      </p:pic>
      <p:sp>
        <p:nvSpPr>
          <p:cNvPr id="89" name="Rechteck 88"/>
          <p:cNvSpPr/>
          <p:nvPr userDrawn="1"/>
        </p:nvSpPr>
        <p:spPr>
          <a:xfrm>
            <a:off x="983657" y="4290980"/>
            <a:ext cx="5396096" cy="1874865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99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90" name="Gruppieren 89"/>
          <p:cNvGrpSpPr/>
          <p:nvPr userDrawn="1"/>
        </p:nvGrpSpPr>
        <p:grpSpPr>
          <a:xfrm>
            <a:off x="1056653" y="5056232"/>
            <a:ext cx="684077" cy="1037613"/>
            <a:chOff x="6857667" y="5091438"/>
            <a:chExt cx="684077" cy="1037613"/>
          </a:xfrm>
        </p:grpSpPr>
        <p:pic>
          <p:nvPicPr>
            <p:cNvPr id="92" name="Grafik 91"/>
            <p:cNvPicPr>
              <a:picLocks noChangeAspect="1"/>
            </p:cNvPicPr>
            <p:nvPr userDrawn="1"/>
          </p:nvPicPr>
          <p:blipFill rotWithShape="1">
            <a:blip r:embed="rId3"/>
            <a:srcRect l="2497" t="18212" r="6605"/>
            <a:stretch/>
          </p:blipFill>
          <p:spPr>
            <a:xfrm>
              <a:off x="6857667" y="5091438"/>
              <a:ext cx="684076" cy="210367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57668" y="5340624"/>
              <a:ext cx="684076" cy="788427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 userDrawn="1"/>
        </p:nvGrpSpPr>
        <p:grpSpPr>
          <a:xfrm>
            <a:off x="983657" y="1410980"/>
            <a:ext cx="1800000" cy="2808000"/>
            <a:chOff x="839788" y="1269171"/>
            <a:chExt cx="1800000" cy="2808000"/>
          </a:xfrm>
        </p:grpSpPr>
        <p:sp>
          <p:nvSpPr>
            <p:cNvPr id="67" name="Rechteck 66"/>
            <p:cNvSpPr/>
            <p:nvPr userDrawn="1"/>
          </p:nvSpPr>
          <p:spPr>
            <a:xfrm>
              <a:off x="839788" y="1269171"/>
              <a:ext cx="1800000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der Designfarben-Stufung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10998" y="1804589"/>
              <a:ext cx="1657581" cy="2200582"/>
            </a:xfrm>
            <a:prstGeom prst="rect">
              <a:avLst/>
            </a:prstGeom>
          </p:spPr>
        </p:pic>
        <p:cxnSp>
          <p:nvCxnSpPr>
            <p:cNvPr id="11" name="Gerader Verbinder 10"/>
            <p:cNvCxnSpPr/>
            <p:nvPr userDrawn="1"/>
          </p:nvCxnSpPr>
          <p:spPr>
            <a:xfrm flipH="1"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 userDrawn="1"/>
          </p:nvCxnSpPr>
          <p:spPr>
            <a:xfrm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 userDrawn="1"/>
          </p:nvCxnSpPr>
          <p:spPr>
            <a:xfrm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/>
            <p:cNvCxnSpPr/>
            <p:nvPr userDrawn="1"/>
          </p:nvCxnSpPr>
          <p:spPr>
            <a:xfrm flipH="1"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 userDrawn="1"/>
        </p:nvGrpSpPr>
        <p:grpSpPr>
          <a:xfrm>
            <a:off x="2853046" y="1410980"/>
            <a:ext cx="1728659" cy="2808000"/>
            <a:chOff x="2711788" y="1269171"/>
            <a:chExt cx="1728659" cy="2808000"/>
          </a:xfrm>
        </p:grpSpPr>
        <p:sp>
          <p:nvSpPr>
            <p:cNvPr id="66" name="Rechteck 65"/>
            <p:cNvSpPr/>
            <p:nvPr userDrawn="1"/>
          </p:nvSpPr>
          <p:spPr>
            <a:xfrm>
              <a:off x="2711788" y="1269171"/>
              <a:ext cx="1728658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von</a:t>
              </a:r>
              <a:r>
                <a:rPr lang="de-DE" sz="1400" baseline="0" dirty="0">
                  <a:solidFill>
                    <a:schemeClr val="tx1"/>
                  </a:solidFill>
                </a:rPr>
                <a:t> Aufzählungszeichen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87075" y="3463386"/>
              <a:ext cx="635580" cy="53854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787074" y="1804589"/>
              <a:ext cx="1581371" cy="60968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787075" y="2974830"/>
              <a:ext cx="1581371" cy="416556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87075" y="2486274"/>
              <a:ext cx="1581371" cy="416556"/>
            </a:xfrm>
            <a:prstGeom prst="rect">
              <a:avLst/>
            </a:prstGeom>
          </p:spPr>
        </p:pic>
        <p:cxnSp>
          <p:nvCxnSpPr>
            <p:cNvPr id="69" name="Gerader Verbinder 68"/>
            <p:cNvCxnSpPr/>
            <p:nvPr userDrawn="1"/>
          </p:nvCxnSpPr>
          <p:spPr>
            <a:xfrm flipH="1"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/>
            <p:cNvSpPr/>
            <p:nvPr userDrawn="1"/>
          </p:nvSpPr>
          <p:spPr>
            <a:xfrm>
              <a:off x="3539910" y="1835432"/>
              <a:ext cx="433462" cy="215892"/>
            </a:xfrm>
            <a:prstGeom prst="rect">
              <a:avLst/>
            </a:prstGeom>
            <a:noFill/>
            <a:ln w="28575">
              <a:solidFill>
                <a:srgbClr val="6A8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3987392" y="2280905"/>
              <a:ext cx="381053" cy="133369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 userDrawn="1"/>
          </p:nvSpPr>
          <p:spPr>
            <a:xfrm>
              <a:off x="3792265" y="265855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20" idx="2"/>
              <a:endCxn id="22" idx="3"/>
            </p:cNvCxnSpPr>
            <p:nvPr userDrawn="1"/>
          </p:nvCxnSpPr>
          <p:spPr>
            <a:xfrm rot="16200000" flipH="1">
              <a:off x="3488839" y="2319126"/>
              <a:ext cx="643228" cy="107624"/>
            </a:xfrm>
            <a:prstGeom prst="bentConnector4">
              <a:avLst>
                <a:gd name="adj1" fmla="val 63491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/>
            <p:cNvSpPr/>
            <p:nvPr userDrawn="1"/>
          </p:nvSpPr>
          <p:spPr>
            <a:xfrm>
              <a:off x="3792265" y="3147108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77" name="Gewinkelter Verbinder 76"/>
            <p:cNvCxnSpPr>
              <a:stCxn id="20" idx="2"/>
              <a:endCxn id="75" idx="3"/>
            </p:cNvCxnSpPr>
            <p:nvPr userDrawn="1"/>
          </p:nvCxnSpPr>
          <p:spPr>
            <a:xfrm rot="16200000" flipH="1">
              <a:off x="3244561" y="2563404"/>
              <a:ext cx="1131784" cy="107624"/>
            </a:xfrm>
            <a:prstGeom prst="bentConnector4">
              <a:avLst>
                <a:gd name="adj1" fmla="val 35506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eck 102"/>
            <p:cNvSpPr/>
            <p:nvPr userDrawn="1"/>
          </p:nvSpPr>
          <p:spPr>
            <a:xfrm>
              <a:off x="3406141" y="3493908"/>
              <a:ext cx="1034306" cy="508023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50" b="0" dirty="0">
                  <a:solidFill>
                    <a:schemeClr val="tx1"/>
                  </a:solidFill>
                </a:rPr>
                <a:t>Listenebene</a:t>
              </a:r>
              <a:r>
                <a:rPr lang="de-DE" sz="1050" dirty="0">
                  <a:solidFill>
                    <a:schemeClr val="tx1"/>
                  </a:solidFill>
                </a:rPr>
                <a:t> anpassen!</a:t>
              </a:r>
            </a:p>
          </p:txBody>
        </p:sp>
        <p:cxnSp>
          <p:nvCxnSpPr>
            <p:cNvPr id="104" name="Gerader Verbinder 103"/>
            <p:cNvCxnSpPr/>
            <p:nvPr userDrawn="1"/>
          </p:nvCxnSpPr>
          <p:spPr>
            <a:xfrm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/>
          <p:cNvGrpSpPr/>
          <p:nvPr userDrawn="1"/>
        </p:nvGrpSpPr>
        <p:grpSpPr>
          <a:xfrm>
            <a:off x="4651095" y="1410980"/>
            <a:ext cx="1728658" cy="2808000"/>
            <a:chOff x="4651095" y="1410980"/>
            <a:chExt cx="1728658" cy="2808000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4651095" y="1410980"/>
              <a:ext cx="1728658" cy="1181257"/>
              <a:chOff x="4585632" y="1269171"/>
              <a:chExt cx="1728658" cy="1181257"/>
            </a:xfrm>
          </p:grpSpPr>
          <p:sp>
            <p:nvSpPr>
              <p:cNvPr id="74" name="Rechteck 73"/>
              <p:cNvSpPr/>
              <p:nvPr userDrawn="1"/>
            </p:nvSpPr>
            <p:spPr>
              <a:xfrm>
                <a:off x="4585632" y="1269171"/>
                <a:ext cx="1728658" cy="1181257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Schriftart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aseline="0" dirty="0">
                    <a:solidFill>
                      <a:schemeClr val="tx1"/>
                    </a:solidFill>
                  </a:rPr>
                  <a:t> (Textkörper)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Grafik 11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4657177" y="1804589"/>
                <a:ext cx="1583286" cy="575201"/>
              </a:xfrm>
              <a:prstGeom prst="rect">
                <a:avLst/>
              </a:prstGeom>
            </p:spPr>
          </p:pic>
          <p:sp>
            <p:nvSpPr>
              <p:cNvPr id="105" name="Rechteck 104"/>
              <p:cNvSpPr/>
              <p:nvPr userDrawn="1"/>
            </p:nvSpPr>
            <p:spPr>
              <a:xfrm>
                <a:off x="4657961" y="2219153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hteck 112"/>
              <p:cNvSpPr/>
              <p:nvPr userDrawn="1"/>
            </p:nvSpPr>
            <p:spPr>
              <a:xfrm>
                <a:off x="5221257" y="180259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651095" y="2646351"/>
              <a:ext cx="1728658" cy="1572629"/>
              <a:chOff x="4651095" y="2646351"/>
              <a:chExt cx="1728658" cy="1572629"/>
            </a:xfrm>
          </p:grpSpPr>
          <p:sp>
            <p:nvSpPr>
              <p:cNvPr id="116" name="Rechteck 115"/>
              <p:cNvSpPr/>
              <p:nvPr userDrawn="1"/>
            </p:nvSpPr>
            <p:spPr>
              <a:xfrm>
                <a:off x="4651095" y="2646351"/>
                <a:ext cx="1728658" cy="1572629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Action Title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="0" baseline="0" dirty="0">
                    <a:solidFill>
                      <a:schemeClr val="tx1"/>
                    </a:solidFill>
                  </a:rPr>
                  <a:t> (Überschriften)</a:t>
                </a:r>
                <a:endParaRPr lang="de-DE" sz="1400" b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Grafik 24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4722640" y="3181769"/>
                <a:ext cx="1583286" cy="569272"/>
              </a:xfrm>
              <a:prstGeom prst="rect">
                <a:avLst/>
              </a:prstGeom>
            </p:spPr>
          </p:pic>
          <p:sp>
            <p:nvSpPr>
              <p:cNvPr id="107" name="Rechteck 106"/>
              <p:cNvSpPr/>
              <p:nvPr userDrawn="1"/>
            </p:nvSpPr>
            <p:spPr>
              <a:xfrm>
                <a:off x="5809978" y="2800361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hteck 108"/>
              <p:cNvSpPr/>
              <p:nvPr userDrawn="1"/>
            </p:nvSpPr>
            <p:spPr>
              <a:xfrm>
                <a:off x="5809978" y="3288917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hteck 117"/>
              <p:cNvSpPr/>
              <p:nvPr userDrawn="1"/>
            </p:nvSpPr>
            <p:spPr>
              <a:xfrm>
                <a:off x="4723424" y="3459859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hteck 118"/>
              <p:cNvSpPr/>
              <p:nvPr userDrawn="1"/>
            </p:nvSpPr>
            <p:spPr>
              <a:xfrm>
                <a:off x="5286720" y="317977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hteck 119"/>
              <p:cNvSpPr/>
              <p:nvPr userDrawn="1"/>
            </p:nvSpPr>
            <p:spPr>
              <a:xfrm>
                <a:off x="4651095" y="3786709"/>
                <a:ext cx="1728658" cy="432271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de-DE" sz="600" dirty="0">
                    <a:solidFill>
                      <a:schemeClr val="tx1"/>
                    </a:solidFill>
                  </a:rPr>
                  <a:t>Der</a:t>
                </a:r>
                <a:r>
                  <a:rPr lang="de-DE" sz="600" baseline="0" dirty="0">
                    <a:solidFill>
                      <a:schemeClr val="tx1"/>
                    </a:solidFill>
                  </a:rPr>
                  <a:t> Action Title ist ein vollständiger, zweizeiliger Satz und beschreibt die Kernaussage der Folie.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hteck 26"/>
          <p:cNvSpPr/>
          <p:nvPr userDrawn="1"/>
        </p:nvSpPr>
        <p:spPr>
          <a:xfrm>
            <a:off x="839788" y="1268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Rechteck 121"/>
          <p:cNvSpPr/>
          <p:nvPr userDrawn="1"/>
        </p:nvSpPr>
        <p:spPr>
          <a:xfrm>
            <a:off x="839788" y="6236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Rechteck 122"/>
          <p:cNvSpPr/>
          <p:nvPr userDrawn="1"/>
        </p:nvSpPr>
        <p:spPr>
          <a:xfrm>
            <a:off x="83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Rechteck 123"/>
          <p:cNvSpPr/>
          <p:nvPr userDrawn="1"/>
        </p:nvSpPr>
        <p:spPr>
          <a:xfrm>
            <a:off x="1127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Rechteck 120"/>
          <p:cNvSpPr/>
          <p:nvPr userDrawn="1"/>
        </p:nvSpPr>
        <p:spPr>
          <a:xfrm>
            <a:off x="8904737" y="6076693"/>
            <a:ext cx="2447051" cy="23172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Einhaltung der Führungslinien!</a:t>
            </a:r>
          </a:p>
        </p:txBody>
      </p:sp>
      <p:sp>
        <p:nvSpPr>
          <p:cNvPr id="28" name="Gleichschenkliges Dreieck 27"/>
          <p:cNvSpPr/>
          <p:nvPr userDrawn="1"/>
        </p:nvSpPr>
        <p:spPr>
          <a:xfrm>
            <a:off x="8746337" y="6076693"/>
            <a:ext cx="158400" cy="159720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Gleichschenkliges Dreieck 124"/>
          <p:cNvSpPr/>
          <p:nvPr userDrawn="1"/>
        </p:nvSpPr>
        <p:spPr>
          <a:xfrm>
            <a:off x="11121389" y="5918660"/>
            <a:ext cx="158400" cy="158033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 userDrawn="1"/>
        </p:nvSpPr>
        <p:spPr>
          <a:xfrm>
            <a:off x="983657" y="4374253"/>
            <a:ext cx="83099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Änderung 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Fußzeile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3" name="Gruppieren 42"/>
          <p:cNvGrpSpPr/>
          <p:nvPr userDrawn="1"/>
        </p:nvGrpSpPr>
        <p:grpSpPr>
          <a:xfrm>
            <a:off x="4511824" y="4362980"/>
            <a:ext cx="887298" cy="1720855"/>
            <a:chOff x="5487584" y="4372990"/>
            <a:chExt cx="887298" cy="1720855"/>
          </a:xfrm>
        </p:grpSpPr>
        <p:sp>
          <p:nvSpPr>
            <p:cNvPr id="127" name="Rechteck 126"/>
            <p:cNvSpPr/>
            <p:nvPr userDrawn="1"/>
          </p:nvSpPr>
          <p:spPr>
            <a:xfrm>
              <a:off x="5487584" y="4372990"/>
              <a:ext cx="887298" cy="1720855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Fußzeile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dirty="0">
                  <a:solidFill>
                    <a:schemeClr val="tx1"/>
                  </a:solidFill>
                </a:rPr>
                <a:t>verschoben</a:t>
              </a:r>
              <a:r>
                <a:rPr lang="de-DE" sz="1000" baseline="0" dirty="0">
                  <a:solidFill>
                    <a:schemeClr val="tx1"/>
                  </a:solidFill>
                </a:rPr>
                <a:t> 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gelöscht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???</a:t>
              </a:r>
            </a:p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Folie zurück setzen</a:t>
              </a:r>
            </a:p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Inhalt bleibt unbeeinflusst!</a:t>
              </a:r>
            </a:p>
          </p:txBody>
        </p:sp>
        <p:cxnSp>
          <p:nvCxnSpPr>
            <p:cNvPr id="129" name="Gewinkelter Verbinder 128"/>
            <p:cNvCxnSpPr/>
            <p:nvPr userDrawn="1"/>
          </p:nvCxnSpPr>
          <p:spPr>
            <a:xfrm>
              <a:off x="5931233" y="512228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winkelter Verbinder 128"/>
            <p:cNvCxnSpPr/>
            <p:nvPr userDrawn="1"/>
          </p:nvCxnSpPr>
          <p:spPr>
            <a:xfrm>
              <a:off x="5931233" y="552677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14655" y="4362981"/>
            <a:ext cx="2697228" cy="173086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99063" y="4362980"/>
            <a:ext cx="906863" cy="1730865"/>
          </a:xfrm>
          <a:prstGeom prst="rect">
            <a:avLst/>
          </a:prstGeom>
        </p:spPr>
      </p:pic>
      <p:sp>
        <p:nvSpPr>
          <p:cNvPr id="157" name="Rechteck 156"/>
          <p:cNvSpPr/>
          <p:nvPr userDrawn="1"/>
        </p:nvSpPr>
        <p:spPr>
          <a:xfrm>
            <a:off x="8264368" y="1410980"/>
            <a:ext cx="1530000" cy="280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161" name="Stern mit 5 Zacken 160"/>
          <p:cNvSpPr/>
          <p:nvPr userDrawn="1"/>
        </p:nvSpPr>
        <p:spPr>
          <a:xfrm>
            <a:off x="9788075" y="4978351"/>
            <a:ext cx="576000" cy="576064"/>
          </a:xfrm>
          <a:prstGeom prst="star5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 userDrawn="1"/>
        </p:nvSpPr>
        <p:spPr>
          <a:xfrm>
            <a:off x="10651602" y="5118975"/>
            <a:ext cx="432000" cy="432000"/>
          </a:xfrm>
          <a:prstGeom prst="ellipse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 userDrawn="1"/>
        </p:nvSpPr>
        <p:spPr>
          <a:xfrm>
            <a:off x="10197829" y="4861893"/>
            <a:ext cx="496495" cy="5105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 userDrawn="1"/>
        </p:nvSpPr>
        <p:spPr>
          <a:xfrm>
            <a:off x="9772376" y="5667842"/>
            <a:ext cx="1345636" cy="273572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aseline="0" dirty="0">
                <a:solidFill>
                  <a:schemeClr val="tx1"/>
                </a:solidFill>
              </a:rPr>
              <a:t>Füllfarbe definiert eine Form hinreichend!</a:t>
            </a:r>
          </a:p>
        </p:txBody>
      </p:sp>
      <p:grpSp>
        <p:nvGrpSpPr>
          <p:cNvPr id="185" name="Gruppieren 184"/>
          <p:cNvGrpSpPr/>
          <p:nvPr userDrawn="1"/>
        </p:nvGrpSpPr>
        <p:grpSpPr>
          <a:xfrm>
            <a:off x="6460110" y="1407527"/>
            <a:ext cx="1530001" cy="2810625"/>
            <a:chOff x="6460110" y="1407527"/>
            <a:chExt cx="1530001" cy="2810625"/>
          </a:xfrm>
        </p:grpSpPr>
        <p:sp>
          <p:nvSpPr>
            <p:cNvPr id="156" name="Rechteck 155"/>
            <p:cNvSpPr/>
            <p:nvPr userDrawn="1"/>
          </p:nvSpPr>
          <p:spPr>
            <a:xfrm>
              <a:off x="6460111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/>
            <p:nvPr userDrawn="1"/>
          </p:nvSpPr>
          <p:spPr>
            <a:xfrm>
              <a:off x="6460110" y="1407527"/>
              <a:ext cx="1530000" cy="401518"/>
            </a:xfrm>
            <a:prstGeom prst="rect">
              <a:avLst/>
            </a:prstGeom>
            <a:solidFill>
              <a:srgbClr val="6A8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FAPS-Grün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106-138-34</a:t>
              </a:r>
            </a:p>
          </p:txBody>
        </p:sp>
        <p:sp>
          <p:nvSpPr>
            <p:cNvPr id="167" name="Rechteck 166"/>
            <p:cNvSpPr/>
            <p:nvPr userDrawn="1"/>
          </p:nvSpPr>
          <p:spPr>
            <a:xfrm>
              <a:off x="6460110" y="1889348"/>
              <a:ext cx="1530000" cy="401518"/>
            </a:xfrm>
            <a:prstGeom prst="rect">
              <a:avLst/>
            </a:prstGeom>
            <a:solidFill>
              <a:srgbClr val="3F5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63-95-68</a:t>
              </a:r>
            </a:p>
          </p:txBody>
        </p:sp>
        <p:sp>
          <p:nvSpPr>
            <p:cNvPr id="170" name="Rechteck 169"/>
            <p:cNvSpPr/>
            <p:nvPr userDrawn="1"/>
          </p:nvSpPr>
          <p:spPr>
            <a:xfrm>
              <a:off x="6460110" y="2371170"/>
              <a:ext cx="1530000" cy="401518"/>
            </a:xfrm>
            <a:prstGeom prst="rect">
              <a:avLst/>
            </a:prstGeom>
            <a:solidFill>
              <a:srgbClr val="004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Türkis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0-67-89</a:t>
              </a:r>
            </a:p>
          </p:txBody>
        </p:sp>
        <p:sp>
          <p:nvSpPr>
            <p:cNvPr id="173" name="Rechteck 172"/>
            <p:cNvSpPr/>
            <p:nvPr userDrawn="1"/>
          </p:nvSpPr>
          <p:spPr>
            <a:xfrm>
              <a:off x="6460110" y="2852991"/>
              <a:ext cx="1530000" cy="401518"/>
            </a:xfrm>
            <a:prstGeom prst="rect">
              <a:avLst/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4-30-66</a:t>
              </a:r>
            </a:p>
          </p:txBody>
        </p:sp>
        <p:sp>
          <p:nvSpPr>
            <p:cNvPr id="176" name="Rechteck 175"/>
            <p:cNvSpPr/>
            <p:nvPr userDrawn="1"/>
          </p:nvSpPr>
          <p:spPr>
            <a:xfrm>
              <a:off x="6460110" y="3334813"/>
              <a:ext cx="1530000" cy="401518"/>
            </a:xfrm>
            <a:prstGeom prst="rect">
              <a:avLst/>
            </a:prstGeom>
            <a:solidFill>
              <a:srgbClr val="95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1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149-162-171</a:t>
              </a:r>
            </a:p>
          </p:txBody>
        </p:sp>
        <p:sp>
          <p:nvSpPr>
            <p:cNvPr id="179" name="Rechteck 178"/>
            <p:cNvSpPr/>
            <p:nvPr userDrawn="1"/>
          </p:nvSpPr>
          <p:spPr>
            <a:xfrm>
              <a:off x="6460110" y="3816634"/>
              <a:ext cx="1530000" cy="401518"/>
            </a:xfrm>
            <a:prstGeom prst="rect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tx1"/>
                  </a:solidFill>
                </a:rPr>
                <a:t>Sonderfa</a:t>
              </a:r>
              <a:r>
                <a:rPr lang="de-DE" sz="1200" dirty="0">
                  <a:solidFill>
                    <a:schemeClr val="tx1"/>
                  </a:solidFill>
                </a:rPr>
                <a:t>. Gelb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255-203-0</a:t>
              </a:r>
            </a:p>
          </p:txBody>
        </p:sp>
      </p:grpSp>
      <p:grpSp>
        <p:nvGrpSpPr>
          <p:cNvPr id="184" name="Gruppieren 183"/>
          <p:cNvGrpSpPr/>
          <p:nvPr userDrawn="1"/>
        </p:nvGrpSpPr>
        <p:grpSpPr>
          <a:xfrm>
            <a:off x="8067537" y="1407527"/>
            <a:ext cx="1530001" cy="2810625"/>
            <a:chOff x="8085059" y="1407527"/>
            <a:chExt cx="1530001" cy="2810625"/>
          </a:xfrm>
        </p:grpSpPr>
        <p:sp>
          <p:nvSpPr>
            <p:cNvPr id="165" name="Rechteck 164"/>
            <p:cNvSpPr/>
            <p:nvPr userDrawn="1"/>
          </p:nvSpPr>
          <p:spPr>
            <a:xfrm>
              <a:off x="8085060" y="1407527"/>
              <a:ext cx="1530000" cy="401518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151-193-57</a:t>
              </a:r>
            </a:p>
          </p:txBody>
        </p:sp>
        <p:sp>
          <p:nvSpPr>
            <p:cNvPr id="168" name="Rechteck 167"/>
            <p:cNvSpPr/>
            <p:nvPr userDrawn="1"/>
          </p:nvSpPr>
          <p:spPr>
            <a:xfrm>
              <a:off x="8085059" y="1889348"/>
              <a:ext cx="1530000" cy="401518"/>
            </a:xfrm>
            <a:prstGeom prst="rect">
              <a:avLst/>
            </a:prstGeom>
            <a:solidFill>
              <a:srgbClr val="658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101-141-103</a:t>
              </a:r>
            </a:p>
          </p:txBody>
        </p:sp>
        <p:sp>
          <p:nvSpPr>
            <p:cNvPr id="171" name="Rechteck 170"/>
            <p:cNvSpPr/>
            <p:nvPr userDrawn="1"/>
          </p:nvSpPr>
          <p:spPr>
            <a:xfrm>
              <a:off x="8085059" y="2371170"/>
              <a:ext cx="1530000" cy="401518"/>
            </a:xfrm>
            <a:prstGeom prst="rect">
              <a:avLst/>
            </a:prstGeom>
            <a:solidFill>
              <a:srgbClr val="346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 Türkis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52-103-125</a:t>
              </a:r>
            </a:p>
          </p:txBody>
        </p:sp>
        <p:sp>
          <p:nvSpPr>
            <p:cNvPr id="174" name="Rechteck 173"/>
            <p:cNvSpPr/>
            <p:nvPr userDrawn="1"/>
          </p:nvSpPr>
          <p:spPr>
            <a:xfrm>
              <a:off x="8085059" y="2852991"/>
              <a:ext cx="1530000" cy="401518"/>
            </a:xfrm>
            <a:prstGeom prst="rect">
              <a:avLst/>
            </a:prstGeom>
            <a:solidFill>
              <a:srgbClr val="002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b="0" dirty="0">
                  <a:solidFill>
                    <a:schemeClr val="bg1"/>
                  </a:solidFill>
                </a:rPr>
                <a:t>0-47-108</a:t>
              </a:r>
            </a:p>
          </p:txBody>
        </p:sp>
        <p:sp>
          <p:nvSpPr>
            <p:cNvPr id="177" name="Rechteck 176"/>
            <p:cNvSpPr/>
            <p:nvPr userDrawn="1"/>
          </p:nvSpPr>
          <p:spPr>
            <a:xfrm>
              <a:off x="8085059" y="3334813"/>
              <a:ext cx="1530000" cy="401518"/>
            </a:xfrm>
            <a:prstGeom prst="rect">
              <a:avLst/>
            </a:prstGeom>
            <a:solidFill>
              <a:srgbClr val="B0BC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2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176-188-196</a:t>
              </a:r>
            </a:p>
          </p:txBody>
        </p:sp>
        <p:sp>
          <p:nvSpPr>
            <p:cNvPr id="180" name="Rechteck 179"/>
            <p:cNvSpPr/>
            <p:nvPr userDrawn="1"/>
          </p:nvSpPr>
          <p:spPr>
            <a:xfrm>
              <a:off x="8085060" y="3816634"/>
              <a:ext cx="1530000" cy="401518"/>
            </a:xfrm>
            <a:prstGeom prst="rect">
              <a:avLst/>
            </a:prstGeom>
            <a:solidFill>
              <a:srgbClr val="F58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Orange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245-130-31</a:t>
              </a:r>
            </a:p>
          </p:txBody>
        </p:sp>
      </p:grpSp>
      <p:grpSp>
        <p:nvGrpSpPr>
          <p:cNvPr id="183" name="Gruppieren 182"/>
          <p:cNvGrpSpPr/>
          <p:nvPr userDrawn="1"/>
        </p:nvGrpSpPr>
        <p:grpSpPr>
          <a:xfrm>
            <a:off x="9674964" y="1407527"/>
            <a:ext cx="1530000" cy="2810625"/>
            <a:chOff x="9674964" y="1407527"/>
            <a:chExt cx="1530000" cy="2810625"/>
          </a:xfrm>
        </p:grpSpPr>
        <p:sp>
          <p:nvSpPr>
            <p:cNvPr id="159" name="Rechteck 158"/>
            <p:cNvSpPr/>
            <p:nvPr userDrawn="1"/>
          </p:nvSpPr>
          <p:spPr>
            <a:xfrm>
              <a:off x="9674964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/>
            <p:nvPr userDrawn="1"/>
          </p:nvSpPr>
          <p:spPr>
            <a:xfrm>
              <a:off x="9674964" y="1407527"/>
              <a:ext cx="1530000" cy="401518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197-222-137</a:t>
              </a:r>
            </a:p>
          </p:txBody>
        </p:sp>
        <p:sp>
          <p:nvSpPr>
            <p:cNvPr id="169" name="Rechteck 168"/>
            <p:cNvSpPr/>
            <p:nvPr userDrawn="1"/>
          </p:nvSpPr>
          <p:spPr>
            <a:xfrm>
              <a:off x="9674964" y="1889348"/>
              <a:ext cx="1530000" cy="401518"/>
            </a:xfrm>
            <a:prstGeom prst="rect">
              <a:avLst/>
            </a:prstGeom>
            <a:solidFill>
              <a:srgbClr val="69C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97-192-134</a:t>
              </a:r>
            </a:p>
          </p:txBody>
        </p:sp>
        <p:sp>
          <p:nvSpPr>
            <p:cNvPr id="172" name="Rechteck 171"/>
            <p:cNvSpPr/>
            <p:nvPr userDrawn="1"/>
          </p:nvSpPr>
          <p:spPr>
            <a:xfrm>
              <a:off x="9674964" y="2371170"/>
              <a:ext cx="1530000" cy="401518"/>
            </a:xfrm>
            <a:prstGeom prst="rect">
              <a:avLst/>
            </a:prstGeom>
            <a:solidFill>
              <a:srgbClr val="77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TF Metallic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119-159-181</a:t>
              </a:r>
            </a:p>
          </p:txBody>
        </p:sp>
        <p:sp>
          <p:nvSpPr>
            <p:cNvPr id="175" name="Rechteck 174"/>
            <p:cNvSpPr/>
            <p:nvPr userDrawn="1"/>
          </p:nvSpPr>
          <p:spPr>
            <a:xfrm>
              <a:off x="9674964" y="2852991"/>
              <a:ext cx="1530000" cy="401518"/>
            </a:xfrm>
            <a:prstGeom prst="rect">
              <a:avLst/>
            </a:prstGeom>
            <a:solidFill>
              <a:srgbClr val="6C8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FAU-Blau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108-140-199</a:t>
              </a:r>
            </a:p>
          </p:txBody>
        </p:sp>
        <p:sp>
          <p:nvSpPr>
            <p:cNvPr id="178" name="Rechteck 177"/>
            <p:cNvSpPr/>
            <p:nvPr userDrawn="1"/>
          </p:nvSpPr>
          <p:spPr>
            <a:xfrm>
              <a:off x="9674964" y="3334813"/>
              <a:ext cx="1530000" cy="401518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3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209-217-222</a:t>
              </a:r>
            </a:p>
          </p:txBody>
        </p:sp>
        <p:sp>
          <p:nvSpPr>
            <p:cNvPr id="181" name="Rechteck 180"/>
            <p:cNvSpPr/>
            <p:nvPr userDrawn="1"/>
          </p:nvSpPr>
          <p:spPr>
            <a:xfrm>
              <a:off x="9674964" y="3816634"/>
              <a:ext cx="1530000" cy="401518"/>
            </a:xfrm>
            <a:prstGeom prst="rect">
              <a:avLst/>
            </a:prstGeom>
            <a:solidFill>
              <a:srgbClr val="DC1E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</a:t>
              </a:r>
              <a:r>
                <a:rPr lang="de-DE" sz="1200" dirty="0" err="1">
                  <a:solidFill>
                    <a:schemeClr val="bg1"/>
                  </a:solidFill>
                </a:rPr>
                <a:t>Echtrot</a:t>
              </a:r>
              <a:endParaRPr lang="de-DE" sz="1200" dirty="0">
                <a:solidFill>
                  <a:schemeClr val="bg1"/>
                </a:solidFill>
              </a:endParaRP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220-30-38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7500004" y="4646558"/>
            <a:ext cx="2000544" cy="1294855"/>
            <a:chOff x="7500004" y="4646559"/>
            <a:chExt cx="1875600" cy="1206000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 rotWithShape="1">
            <a:blip r:embed="rId15"/>
            <a:srcRect t="2" r="3019" b="33055"/>
            <a:stretch/>
          </p:blipFill>
          <p:spPr>
            <a:xfrm>
              <a:off x="7500004" y="4646559"/>
              <a:ext cx="1278000" cy="120600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 userDrawn="1"/>
          </p:nvSpPr>
          <p:spPr>
            <a:xfrm>
              <a:off x="8778004" y="4655974"/>
              <a:ext cx="595908" cy="1196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de-DE" dirty="0" err="1">
                <a:solidFill>
                  <a:schemeClr val="tx1"/>
                </a:solidFill>
              </a:endParaRPr>
            </a:p>
          </p:txBody>
        </p:sp>
        <p:pic>
          <p:nvPicPr>
            <p:cNvPr id="128" name="Grafik 127"/>
            <p:cNvPicPr>
              <a:picLocks noChangeAspect="1"/>
            </p:cNvPicPr>
            <p:nvPr userDrawn="1"/>
          </p:nvPicPr>
          <p:blipFill rotWithShape="1">
            <a:blip r:embed="rId15"/>
            <a:srcRect l="1374" t="66984" r="53279" b="7041"/>
            <a:stretch/>
          </p:blipFill>
          <p:spPr>
            <a:xfrm>
              <a:off x="8778004" y="4787275"/>
              <a:ext cx="597600" cy="468000"/>
            </a:xfrm>
            <a:prstGeom prst="rect">
              <a:avLst/>
            </a:prstGeom>
          </p:spPr>
        </p:pic>
        <p:pic>
          <p:nvPicPr>
            <p:cNvPr id="133" name="Grafik 132"/>
            <p:cNvPicPr>
              <a:picLocks noChangeAspect="1"/>
            </p:cNvPicPr>
            <p:nvPr userDrawn="1"/>
          </p:nvPicPr>
          <p:blipFill rotWithShape="1">
            <a:blip r:embed="rId15"/>
            <a:srcRect l="45902" t="66984" r="7659" b="7041"/>
            <a:stretch/>
          </p:blipFill>
          <p:spPr>
            <a:xfrm>
              <a:off x="8761912" y="5320597"/>
              <a:ext cx="612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39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>
          <p15:clr>
            <a:srgbClr val="5ACBF0"/>
          </p15:clr>
        </p15:guide>
        <p15:guide id="13" pos="2048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Production Systems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of Presentation: Reason, Client, Co-operation partner, Lecture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3114">
          <p15:clr>
            <a:srgbClr val="A4A3A4"/>
          </p15:clr>
        </p15:guide>
        <p15:guide id="26" orient="horz" pos="2704">
          <p15:clr>
            <a:srgbClr val="A4A3A4"/>
          </p15:clr>
        </p15:guide>
        <p15:guide id="27" orient="horz" pos="340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Jörg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Production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7" name="Thank you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6791155" y="4811018"/>
            <a:ext cx="456105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b="1" cap="all" baseline="0" noProof="0"/>
              <a:t>Thank you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C4769811-758A-495E-BA2C-E3C59420FC0E}" type="datetime1">
              <a:rPr lang="de-DE" smtClean="0">
                <a:solidFill>
                  <a:srgbClr val="000000"/>
                </a:solidFill>
              </a:rPr>
              <a:t>13.10.2025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5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08977AA-1B13-454F-A7A7-5E54284DA029}"/>
              </a:ext>
            </a:extLst>
          </p:cNvPr>
          <p:cNvGrpSpPr>
            <a:grpSpLocks noChangeAspect="1"/>
          </p:cNvGrpSpPr>
          <p:nvPr/>
        </p:nvGrpSpPr>
        <p:grpSpPr>
          <a:xfrm>
            <a:off x="11352212" y="0"/>
            <a:ext cx="839788" cy="838800"/>
            <a:chOff x="11352212" y="0"/>
            <a:chExt cx="839788" cy="8388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29F8B8-7248-401D-BA2D-BC06A0D2199C}"/>
                </a:ext>
              </a:extLst>
            </p:cNvPr>
            <p:cNvSpPr/>
            <p:nvPr/>
          </p:nvSpPr>
          <p:spPr>
            <a:xfrm>
              <a:off x="11352212" y="0"/>
              <a:ext cx="839788" cy="838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" name="FAPS Logo">
              <a:extLst>
                <a:ext uri="{FF2B5EF4-FFF2-40B4-BE49-F238E27FC236}">
                  <a16:creationId xmlns:a16="http://schemas.microsoft.com/office/drawing/2014/main" id="{BC303D02-1D43-4413-AFFC-C24D13E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3920" r="3774" b="3985"/>
            <a:stretch/>
          </p:blipFill>
          <p:spPr>
            <a:xfrm>
              <a:off x="11361890" y="1094"/>
              <a:ext cx="830110" cy="836613"/>
            </a:xfrm>
            <a:prstGeom prst="rect">
              <a:avLst/>
            </a:prstGeom>
          </p:spPr>
        </p:pic>
      </p:grpSp>
      <p:sp>
        <p:nvSpPr>
          <p:cNvPr id="13" name="Title bar">
            <a:extLst>
              <a:ext uri="{FF2B5EF4-FFF2-40B4-BE49-F238E27FC236}">
                <a16:creationId xmlns:a16="http://schemas.microsoft.com/office/drawing/2014/main" id="{992D165D-EB18-4621-B40E-4B97D4C772F6}"/>
              </a:ext>
            </a:extLst>
          </p:cNvPr>
          <p:cNvSpPr>
            <a:spLocks/>
          </p:cNvSpPr>
          <p:nvPr/>
        </p:nvSpPr>
        <p:spPr bwMode="auto">
          <a:xfrm>
            <a:off x="-1" y="388836"/>
            <a:ext cx="630000" cy="16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564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A8F9A1-B8D7-485B-8A4C-BBEFE227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8BBCBA7C-65E1-4216-ADAA-617BD3A6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268413"/>
            <a:ext cx="10512426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68486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63" r:id="rId3"/>
    <p:sldLayoutId id="2147484065" r:id="rId4"/>
    <p:sldLayoutId id="2147484071" r:id="rId5"/>
    <p:sldLayoutId id="2147484072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0" pos="529">
          <p15:clr>
            <a:srgbClr val="A4A3A4"/>
          </p15:clr>
        </p15:guide>
        <p15:guide id="61" orient="horz" pos="3974">
          <p15:clr>
            <a:srgbClr val="A4A3A4"/>
          </p15:clr>
        </p15:guide>
        <p15:guide id="62" orient="horz" pos="210">
          <p15:clr>
            <a:srgbClr val="A4A3A4"/>
          </p15:clr>
        </p15:guide>
        <p15:guide id="63" pos="715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236/eng.2017.91005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DC039-05F6-F267-929F-9EDF9829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18BEE-0A69-1FCA-5324-D1959F06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BA2466-46E4-2740-8A8D-B120AAD9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208999"/>
            <a:ext cx="10512425" cy="504332"/>
          </a:xfrm>
        </p:spPr>
        <p:txBody>
          <a:bodyPr anchor="ctr">
            <a:normAutofit/>
          </a:bodyPr>
          <a:lstStyle/>
          <a:p>
            <a:r>
              <a:rPr lang="en-US" dirty="0"/>
              <a:t>Proposed Automation Plan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E4518-8261-D1DD-B467-9B7C7B5F5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90069110-3FC5-036B-59FC-66441024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381" t="-12112" r="2384" b="16527"/>
          <a:stretch>
            <a:fillRect/>
          </a:stretch>
        </p:blipFill>
        <p:spPr>
          <a:xfrm>
            <a:off x="8735615" y="836712"/>
            <a:ext cx="3456384" cy="449964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83F27-3CC6-6350-6D09-64FB79B1A1A2}"/>
              </a:ext>
            </a:extLst>
          </p:cNvPr>
          <p:cNvSpPr txBox="1"/>
          <p:nvPr/>
        </p:nvSpPr>
        <p:spPr>
          <a:xfrm>
            <a:off x="799879" y="1124744"/>
            <a:ext cx="7091997" cy="4352544"/>
          </a:xfrm>
          <a:prstGeom prst="rect">
            <a:avLst/>
          </a:prstGeom>
        </p:spPr>
        <p:txBody>
          <a:bodyPr lIns="0" tIns="0" rIns="0" bIns="0" rtlCol="0" anchor="t">
            <a:normAutofit/>
          </a:bodyPr>
          <a:lstStyle/>
          <a:p>
            <a:pPr>
              <a:buClr>
                <a:srgbClr val="97C139"/>
              </a:buClr>
            </a:pPr>
            <a:r>
              <a:rPr lang="en-US" sz="1600" b="1" kern="1200" dirty="0"/>
              <a:t>Goal</a:t>
            </a:r>
            <a:r>
              <a:rPr lang="en-US" sz="1600" kern="1200" dirty="0"/>
              <a:t>: Automate slot liner insertion for small-scale, high-variant motor production.</a:t>
            </a:r>
          </a:p>
          <a:p>
            <a:pPr>
              <a:buClr>
                <a:srgbClr val="97C139"/>
              </a:buClr>
            </a:pPr>
            <a:r>
              <a:rPr lang="en-US" sz="1600" b="1" kern="1200" dirty="0"/>
              <a:t>Approach</a:t>
            </a:r>
            <a:r>
              <a:rPr lang="en-US" sz="1600" kern="1200" dirty="0"/>
              <a:t>: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Develop a </a:t>
            </a:r>
            <a:r>
              <a:rPr lang="en-US" sz="1600" b="1" kern="1200" dirty="0"/>
              <a:t>parametric tool</a:t>
            </a:r>
            <a:r>
              <a:rPr lang="en-US" sz="1600" kern="1200" dirty="0"/>
              <a:t> adaptable to different stator sizes and shapes.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Integrate with a collaborative robot setup (UR10e, gripper, FT sensor).</a:t>
            </a:r>
          </a:p>
          <a:p>
            <a:pPr>
              <a:buClr>
                <a:srgbClr val="97C139"/>
              </a:buClr>
            </a:pPr>
            <a:r>
              <a:rPr lang="en-US" sz="1600" b="1" kern="1200" dirty="0"/>
              <a:t>Workflow Concept</a:t>
            </a:r>
            <a:r>
              <a:rPr lang="en-US" sz="1600" kern="1200" dirty="0"/>
              <a:t>: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Slot liner positioning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Orientation with funnel/clamp system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Automated insertion with robotic guidance</a:t>
            </a:r>
          </a:p>
          <a:p>
            <a:pPr>
              <a:buClr>
                <a:srgbClr val="97C139"/>
              </a:buClr>
            </a:pPr>
            <a:r>
              <a:rPr lang="en-US" sz="1600" b="1" kern="1200" dirty="0"/>
              <a:t>Expected Benefits</a:t>
            </a:r>
            <a:r>
              <a:rPr lang="en-US" sz="1600" kern="1200" dirty="0"/>
              <a:t>: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Increased precision and repeatability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Reduced labor intensity and errors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Flexibility for small-batch, high-variance manufacturing</a:t>
            </a:r>
          </a:p>
          <a:p>
            <a:pPr>
              <a:buClr>
                <a:srgbClr val="97C139"/>
              </a:buClr>
            </a:pPr>
            <a:endParaRPr lang="en-US" kern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60BDA-432B-F649-3572-23DA9A5825CA}"/>
              </a:ext>
            </a:extLst>
          </p:cNvPr>
          <p:cNvSpPr txBox="1"/>
          <p:nvPr/>
        </p:nvSpPr>
        <p:spPr>
          <a:xfrm>
            <a:off x="9336360" y="5587125"/>
            <a:ext cx="3168352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Automated insertion of slot liner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80943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342E-72B7-1081-BFDC-36C3DA7B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BFB14-7CC6-1F10-37EC-D688976E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AF2D2-3757-D164-98FE-DE7E2666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Module for Automated Insertion: UR10e Collaborative Robot, RG2 Gripper, and Force/Torque Sensor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D1B2-E4E8-FC14-6FA2-54058983F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31F7DF-9EAE-40AE-48D8-698986C09570}"/>
              </a:ext>
            </a:extLst>
          </p:cNvPr>
          <p:cNvGrpSpPr/>
          <p:nvPr/>
        </p:nvGrpSpPr>
        <p:grpSpPr>
          <a:xfrm>
            <a:off x="3360972" y="1465653"/>
            <a:ext cx="5086348" cy="1800200"/>
            <a:chOff x="3243965" y="2134273"/>
            <a:chExt cx="5086348" cy="1800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91C698-FA38-C276-58E5-22AF6B31971C}"/>
                </a:ext>
              </a:extLst>
            </p:cNvPr>
            <p:cNvGrpSpPr/>
            <p:nvPr/>
          </p:nvGrpSpPr>
          <p:grpSpPr>
            <a:xfrm>
              <a:off x="4180069" y="2134273"/>
              <a:ext cx="4150244" cy="1800200"/>
              <a:chOff x="4553889" y="1699779"/>
              <a:chExt cx="4150244" cy="1800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1ABFD1-7702-E928-36CF-0809830D29DA}"/>
                  </a:ext>
                </a:extLst>
              </p:cNvPr>
              <p:cNvSpPr/>
              <p:nvPr/>
            </p:nvSpPr>
            <p:spPr>
              <a:xfrm>
                <a:off x="4553889" y="1699779"/>
                <a:ext cx="4104456" cy="1800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C8087C-C1D5-EEE9-FA28-674477CAF911}"/>
                  </a:ext>
                </a:extLst>
              </p:cNvPr>
              <p:cNvSpPr txBox="1"/>
              <p:nvPr/>
            </p:nvSpPr>
            <p:spPr>
              <a:xfrm>
                <a:off x="5665118" y="1898997"/>
                <a:ext cx="3039015" cy="1440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UR10e </a:t>
                </a:r>
                <a:r>
                  <a:rPr lang="en-US" b="1" u="sng" dirty="0" err="1"/>
                  <a:t>Cobot</a:t>
                </a:r>
                <a:r>
                  <a:rPr lang="en-US" b="1" u="sng" dirty="0"/>
                  <a:t>:</a:t>
                </a:r>
              </a:p>
              <a:p>
                <a:pPr>
                  <a:buClr>
                    <a:srgbClr val="97C139"/>
                  </a:buClr>
                </a:pPr>
                <a:r>
                  <a:rPr lang="en-IN" sz="1200" dirty="0"/>
                  <a:t>Provides precise programmable motion</a:t>
                </a:r>
                <a:br>
                  <a:rPr lang="en-IN" sz="1200" dirty="0"/>
                </a:br>
                <a:r>
                  <a:rPr lang="en-IN" sz="1200" dirty="0"/>
                  <a:t>12.5 kg payload</a:t>
                </a:r>
                <a:br>
                  <a:rPr lang="en-IN" sz="1200" dirty="0"/>
                </a:br>
                <a:r>
                  <a:rPr lang="en-IN" sz="1200" dirty="0"/>
                  <a:t>1300 mm reach</a:t>
                </a:r>
                <a:br>
                  <a:rPr lang="en-IN" sz="1200" dirty="0"/>
                </a:br>
                <a:r>
                  <a:rPr lang="en-IN" sz="1200" dirty="0"/>
                  <a:t>compact and safe</a:t>
                </a:r>
                <a:br>
                  <a:rPr lang="en-IN" sz="1200" dirty="0"/>
                </a:br>
                <a:r>
                  <a:rPr lang="en-IN" sz="1200" dirty="0"/>
                  <a:t>Easily adaptable for flexible manufacturing</a:t>
                </a:r>
                <a:br>
                  <a:rPr lang="en-IN" sz="1200" dirty="0"/>
                </a:br>
                <a:endParaRPr lang="en-IN" sz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E38860-B247-775A-FA20-DB5F09347EE7}"/>
                </a:ext>
              </a:extLst>
            </p:cNvPr>
            <p:cNvGrpSpPr/>
            <p:nvPr/>
          </p:nvGrpSpPr>
          <p:grpSpPr>
            <a:xfrm>
              <a:off x="3243965" y="2134273"/>
              <a:ext cx="1872208" cy="1800200"/>
              <a:chOff x="1991544" y="1844824"/>
              <a:chExt cx="1872208" cy="1800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9DF09AF-5980-D5A7-9605-9634F8D06BD1}"/>
                  </a:ext>
                </a:extLst>
              </p:cNvPr>
              <p:cNvSpPr/>
              <p:nvPr/>
            </p:nvSpPr>
            <p:spPr>
              <a:xfrm>
                <a:off x="1991544" y="1844824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 descr="A close-up of a robotic arm&#10;&#10;AI-generated content may be incorrect.">
                <a:extLst>
                  <a:ext uri="{FF2B5EF4-FFF2-40B4-BE49-F238E27FC236}">
                    <a16:creationId xmlns:a16="http://schemas.microsoft.com/office/drawing/2014/main" id="{ABBCF2FB-FCE9-42A8-CCB8-88E91074A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939" y="2009066"/>
                <a:ext cx="1474886" cy="151011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0DD0CB-5A0D-DEB6-F225-34279B5E5BFF}"/>
              </a:ext>
            </a:extLst>
          </p:cNvPr>
          <p:cNvGrpSpPr/>
          <p:nvPr/>
        </p:nvGrpSpPr>
        <p:grpSpPr>
          <a:xfrm>
            <a:off x="817798" y="3899809"/>
            <a:ext cx="5086348" cy="1800200"/>
            <a:chOff x="817798" y="3899809"/>
            <a:chExt cx="5086348" cy="18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3EFEDC-7673-3717-41C5-429558B95932}"/>
                </a:ext>
              </a:extLst>
            </p:cNvPr>
            <p:cNvGrpSpPr/>
            <p:nvPr/>
          </p:nvGrpSpPr>
          <p:grpSpPr>
            <a:xfrm>
              <a:off x="817798" y="3899809"/>
              <a:ext cx="5086348" cy="1800200"/>
              <a:chOff x="3243965" y="2134273"/>
              <a:chExt cx="5086348" cy="18002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0D6AB1-C111-3297-8C46-38B2D06203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4A2AFAF-C98F-E47C-8D37-E547A6AAFC00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5892CE-A506-751E-50E3-40096830A8D2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RG2 Gripper: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Adjustable 2 finger gripper</a:t>
                  </a:r>
                  <a:br>
                    <a:rPr lang="en-IN" sz="1200" dirty="0"/>
                  </a:br>
                  <a:r>
                    <a:rPr lang="en-IN" sz="1200" dirty="0"/>
                    <a:t>110 mm stroke length</a:t>
                  </a:r>
                  <a:br>
                    <a:rPr lang="en-IN" sz="1200" dirty="0"/>
                  </a:br>
                  <a:r>
                    <a:rPr lang="en-IN" sz="1200" dirty="0"/>
                    <a:t>Intelligent grip detection</a:t>
                  </a:r>
                  <a:br>
                    <a:rPr lang="en-IN" sz="1200" dirty="0"/>
                  </a:br>
                  <a:r>
                    <a:rPr lang="en-IN" sz="1200" dirty="0"/>
                    <a:t>Customizable fingertips</a:t>
                  </a:r>
                  <a:br>
                    <a:rPr lang="en-IN" sz="1200" dirty="0"/>
                  </a:br>
                  <a:r>
                    <a:rPr lang="en-IN" sz="1200" dirty="0"/>
                    <a:t>Suitable for secure handling of Slot Liners</a:t>
                  </a: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F1F0AFB-0BD2-7C88-6AA9-53FCE284E072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6" name="Picture 25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3E507F3A-10C9-F086-5C3F-BF4F491B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670" y="4148759"/>
              <a:ext cx="1238444" cy="13023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C09112-50A5-8547-9743-6AFE234AB082}"/>
              </a:ext>
            </a:extLst>
          </p:cNvPr>
          <p:cNvGrpSpPr/>
          <p:nvPr/>
        </p:nvGrpSpPr>
        <p:grpSpPr>
          <a:xfrm>
            <a:off x="6364323" y="3897351"/>
            <a:ext cx="5086348" cy="1800200"/>
            <a:chOff x="6364323" y="3897351"/>
            <a:chExt cx="5086348" cy="1800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78CA08-AB11-F9F1-B9E6-F2EC8C7AFE1C}"/>
                </a:ext>
              </a:extLst>
            </p:cNvPr>
            <p:cNvGrpSpPr/>
            <p:nvPr/>
          </p:nvGrpSpPr>
          <p:grpSpPr>
            <a:xfrm>
              <a:off x="6364323" y="3897351"/>
              <a:ext cx="5086348" cy="1800200"/>
              <a:chOff x="3243965" y="2134273"/>
              <a:chExt cx="5086348" cy="18002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32F171C-3786-B017-1BCB-EF678635DE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50A43-22DB-2A84-1703-3C5204FF41BC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04ADA1-1338-CB3C-C7E0-FF278CE7507B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HEX Force-Torque Sensor: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Real-time force monitoring</a:t>
                  </a:r>
                  <a:br>
                    <a:rPr lang="en-IN" sz="1200" dirty="0"/>
                  </a:br>
                  <a:r>
                    <a:rPr lang="en-IN" sz="1200" dirty="0"/>
                    <a:t>6 axis Force Torque measurement</a:t>
                  </a:r>
                  <a:br>
                    <a:rPr lang="en-IN" sz="1200" dirty="0"/>
                  </a:br>
                  <a:r>
                    <a:rPr lang="en-IN" sz="1200" dirty="0"/>
                    <a:t>Ensures accurate insertion of liner</a:t>
                  </a:r>
                  <a:br>
                    <a:rPr lang="en-IN" sz="1200" dirty="0"/>
                  </a:br>
                  <a:r>
                    <a:rPr lang="en-IN" sz="1200" dirty="0"/>
                    <a:t>Misalignment detection</a:t>
                  </a:r>
                  <a:br>
                    <a:rPr lang="en-IN" sz="1200" dirty="0"/>
                  </a:br>
                  <a:r>
                    <a:rPr lang="en-IN" sz="1200" dirty="0"/>
                    <a:t>Configurable force thresholds</a:t>
                  </a:r>
                </a:p>
                <a:p>
                  <a:pPr>
                    <a:buClr>
                      <a:srgbClr val="97C139"/>
                    </a:buClr>
                  </a:pP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339E629-815B-C412-BDDC-1179D6D77C86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207308DB-656A-4FD1-EBE0-6EF65907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49" y="4148759"/>
              <a:ext cx="1456380" cy="125433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4AD0A9-F402-28FA-C210-DFEA73139A88}"/>
              </a:ext>
            </a:extLst>
          </p:cNvPr>
          <p:cNvSpPr txBox="1"/>
          <p:nvPr/>
        </p:nvSpPr>
        <p:spPr>
          <a:xfrm>
            <a:off x="9048328" y="6093296"/>
            <a:ext cx="1728192" cy="3072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Source: UR robots [5]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49910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3531-96FF-9F0A-4CC1-FAE24CD0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799B9-A33D-8C61-1A46-CDC2783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D98E7-660B-DD04-7F16-6887657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F885D-384E-C75E-A31A-3DA02F02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Fixtures for Accurate Positioning of Stator, Slot Liner, and Funnel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DC25-B43C-62C6-53B4-6049DC4B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333043-26FE-BCF4-0278-0770E5DA36FE}"/>
              </a:ext>
            </a:extLst>
          </p:cNvPr>
          <p:cNvGrpSpPr/>
          <p:nvPr/>
        </p:nvGrpSpPr>
        <p:grpSpPr>
          <a:xfrm>
            <a:off x="479376" y="1049410"/>
            <a:ext cx="6881158" cy="2221229"/>
            <a:chOff x="970817" y="851535"/>
            <a:chExt cx="6881158" cy="22212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5E60C4-4FBA-70E0-21CD-68BF62817D4E}"/>
                </a:ext>
              </a:extLst>
            </p:cNvPr>
            <p:cNvSpPr/>
            <p:nvPr/>
          </p:nvSpPr>
          <p:spPr>
            <a:xfrm>
              <a:off x="970817" y="851535"/>
              <a:ext cx="4320481" cy="46103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34DC51E-5C1C-9E9A-20CA-385EB23426C1}"/>
                </a:ext>
              </a:extLst>
            </p:cNvPr>
            <p:cNvGrpSpPr/>
            <p:nvPr/>
          </p:nvGrpSpPr>
          <p:grpSpPr>
            <a:xfrm>
              <a:off x="970817" y="856870"/>
              <a:ext cx="6881158" cy="2215894"/>
              <a:chOff x="970817" y="836613"/>
              <a:chExt cx="6881158" cy="221589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0302145-7E04-56E6-0660-17EDC5E3D570}"/>
                  </a:ext>
                </a:extLst>
              </p:cNvPr>
              <p:cNvGrpSpPr/>
              <p:nvPr/>
            </p:nvGrpSpPr>
            <p:grpSpPr>
              <a:xfrm>
                <a:off x="970817" y="836613"/>
                <a:ext cx="6881158" cy="2215894"/>
                <a:chOff x="993476" y="851535"/>
                <a:chExt cx="6881158" cy="22158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066EB6-427C-8337-F775-25D34C9715E3}"/>
                    </a:ext>
                  </a:extLst>
                </p:cNvPr>
                <p:cNvGrpSpPr/>
                <p:nvPr/>
              </p:nvGrpSpPr>
              <p:grpSpPr>
                <a:xfrm>
                  <a:off x="993476" y="1169637"/>
                  <a:ext cx="4348510" cy="1897792"/>
                  <a:chOff x="967047" y="1169637"/>
                  <a:chExt cx="4348510" cy="1897792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ADC494C-AD81-5163-4A7B-7FEE3C082E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470" y="1354003"/>
                    <a:ext cx="4261087" cy="36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buClr>
                        <a:srgbClr val="97C139"/>
                      </a:buClr>
                    </a:pPr>
                    <a:r>
                      <a:rPr lang="en-US" b="1" u="sng" dirty="0"/>
                      <a:t>Rotating Mechanical Clamp</a:t>
                    </a:r>
                    <a:endParaRPr lang="en-IN" b="1" u="sng" dirty="0" err="1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345BD6CA-DC11-8DDA-6E24-CAE0BA0BBEE9}"/>
                      </a:ext>
                    </a:extLst>
                  </p:cNvPr>
                  <p:cNvSpPr/>
                  <p:nvPr/>
                </p:nvSpPr>
                <p:spPr>
                  <a:xfrm>
                    <a:off x="967047" y="1169637"/>
                    <a:ext cx="4320481" cy="189779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23" name="Picture 22" descr="A machine with a circular object&#10;&#10;AI-generated content may be incorrect.">
                  <a:extLst>
                    <a:ext uri="{FF2B5EF4-FFF2-40B4-BE49-F238E27FC236}">
                      <a16:creationId xmlns:a16="http://schemas.microsoft.com/office/drawing/2014/main" id="{E5ED99AB-1422-DAB6-196C-61C5661ED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47" t="36409" r="11580" b="17972"/>
                <a:stretch>
                  <a:fillRect/>
                </a:stretch>
              </p:blipFill>
              <p:spPr bwMode="auto">
                <a:xfrm>
                  <a:off x="5282346" y="851535"/>
                  <a:ext cx="2592288" cy="221589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079677-0229-3A0C-3A7F-0F9729E3B013}"/>
                  </a:ext>
                </a:extLst>
              </p:cNvPr>
              <p:cNvSpPr txBox="1"/>
              <p:nvPr/>
            </p:nvSpPr>
            <p:spPr>
              <a:xfrm>
                <a:off x="1011003" y="881774"/>
                <a:ext cx="4261087" cy="360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Rotating Mechanical Clamp</a:t>
                </a:r>
                <a:endParaRPr lang="en-IN" b="1" u="sng" dirty="0" err="1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94B1F8-CCC1-497C-CDBB-2DCC3E0146DE}"/>
              </a:ext>
            </a:extLst>
          </p:cNvPr>
          <p:cNvGrpSpPr/>
          <p:nvPr/>
        </p:nvGrpSpPr>
        <p:grpSpPr>
          <a:xfrm>
            <a:off x="4827886" y="3587362"/>
            <a:ext cx="6912767" cy="2376264"/>
            <a:chOff x="4858128" y="3581701"/>
            <a:chExt cx="6912767" cy="22215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80635D-C310-7BA1-4CB6-BF6AB56A0358}"/>
                </a:ext>
              </a:extLst>
            </p:cNvPr>
            <p:cNvGrpSpPr/>
            <p:nvPr/>
          </p:nvGrpSpPr>
          <p:grpSpPr>
            <a:xfrm>
              <a:off x="4858128" y="3581701"/>
              <a:ext cx="6912767" cy="2221554"/>
              <a:chOff x="2525752" y="3724364"/>
              <a:chExt cx="6912767" cy="222155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D690B22-BC1B-CED1-8CB0-09C7D178BFB4}"/>
                  </a:ext>
                </a:extLst>
              </p:cNvPr>
              <p:cNvGrpSpPr/>
              <p:nvPr/>
            </p:nvGrpSpPr>
            <p:grpSpPr>
              <a:xfrm>
                <a:off x="2525752" y="3730024"/>
                <a:ext cx="6912767" cy="2215894"/>
                <a:chOff x="2525753" y="3740075"/>
                <a:chExt cx="6912767" cy="2215894"/>
              </a:xfrm>
            </p:grpSpPr>
            <p:pic>
              <p:nvPicPr>
                <p:cNvPr id="15" name="Picture 14" descr="A machine with a mechanical arm&#10;&#10;AI-generated content may be incorrect.">
                  <a:extLst>
                    <a:ext uri="{FF2B5EF4-FFF2-40B4-BE49-F238E27FC236}">
                      <a16:creationId xmlns:a16="http://schemas.microsoft.com/office/drawing/2014/main" id="{E4640BBA-6672-97A8-A9B7-8733E68C1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5" t="1574" r="3869" b="24890"/>
                <a:stretch/>
              </p:blipFill>
              <p:spPr bwMode="auto">
                <a:xfrm>
                  <a:off x="2525753" y="3740075"/>
                  <a:ext cx="2592288" cy="221589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E7C5AA2-E307-3821-33F9-9C06EC4BF624}"/>
                    </a:ext>
                  </a:extLst>
                </p:cNvPr>
                <p:cNvSpPr/>
                <p:nvPr/>
              </p:nvSpPr>
              <p:spPr>
                <a:xfrm>
                  <a:off x="5118039" y="4058177"/>
                  <a:ext cx="4320481" cy="189779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AE4F478-2883-EBE4-D27E-0F86ADEDBC62}"/>
                  </a:ext>
                </a:extLst>
              </p:cNvPr>
              <p:cNvSpPr/>
              <p:nvPr/>
            </p:nvSpPr>
            <p:spPr>
              <a:xfrm>
                <a:off x="5118038" y="3724364"/>
                <a:ext cx="4320481" cy="36004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C6AED3-F402-5330-2882-FB29BA706B1F}"/>
                </a:ext>
              </a:extLst>
            </p:cNvPr>
            <p:cNvSpPr txBox="1"/>
            <p:nvPr/>
          </p:nvSpPr>
          <p:spPr>
            <a:xfrm>
              <a:off x="7450414" y="3645024"/>
              <a:ext cx="4320481" cy="3600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b="1" u="sng" dirty="0"/>
                <a:t>Slot Liner and Funnel Positioning Platforms</a:t>
              </a:r>
              <a:endParaRPr lang="en-IN" b="1" u="sng" dirty="0" err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18D1A7E-0965-CB46-A9C2-BA737039FF7A}"/>
              </a:ext>
            </a:extLst>
          </p:cNvPr>
          <p:cNvSpPr txBox="1"/>
          <p:nvPr/>
        </p:nvSpPr>
        <p:spPr>
          <a:xfrm>
            <a:off x="566799" y="1510443"/>
            <a:ext cx="4017033" cy="1558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User-defined rotation aligns each slot with the funnel for fully automatic insertions.</a:t>
            </a:r>
            <a:br>
              <a:rPr lang="en-US" dirty="0"/>
            </a:br>
            <a:r>
              <a:rPr lang="en-US" dirty="0"/>
              <a:t>2). Servo Motor + Siemens S7-1500 PLC - Provides precise, deterministic low-level motion control.</a:t>
            </a:r>
            <a:br>
              <a:rPr lang="en-US" dirty="0"/>
            </a:br>
            <a:r>
              <a:rPr lang="en-US" dirty="0"/>
              <a:t>3). Manual origin calibration, stop-rotation function for safety, collision avoidance, and adaptability</a:t>
            </a:r>
            <a:br>
              <a:rPr lang="en-US" dirty="0"/>
            </a:b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E5C033-37E8-DCFE-9551-00EC77DFD86C}"/>
              </a:ext>
            </a:extLst>
          </p:cNvPr>
          <p:cNvSpPr txBox="1"/>
          <p:nvPr/>
        </p:nvSpPr>
        <p:spPr>
          <a:xfrm>
            <a:off x="7504710" y="4010725"/>
            <a:ext cx="4155182" cy="1798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Secure, repeatable positioning for insertion tool and slot liners </a:t>
            </a:r>
            <a:br>
              <a:rPr lang="en-US" dirty="0"/>
            </a:br>
            <a:r>
              <a:rPr lang="en-US" dirty="0"/>
              <a:t>2). Quickly accommodates different stator or slot liner geometries with minimal downtime.</a:t>
            </a:r>
            <a:br>
              <a:rPr lang="en-US" dirty="0"/>
            </a:br>
            <a:r>
              <a:rPr lang="en-US" dirty="0"/>
              <a:t>3). Ensures accurate robot grasping, reducing misalignment and improving repeatability.</a:t>
            </a:r>
            <a:br>
              <a:rPr lang="en-US" dirty="0"/>
            </a:br>
            <a:r>
              <a:rPr lang="en-US" dirty="0"/>
              <a:t>4). Enhances workflow efficiency in small-batch or high-mix production while maintaining precision.</a:t>
            </a:r>
            <a:br>
              <a:rPr lang="en-US" dirty="0"/>
            </a:b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73825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E998-26B2-CD00-4362-CAD778D2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C122-AE76-8C3B-E8A7-CDBE45B4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27B32C-2FC4-0DC8-A29E-D0E4FA9D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Parameters Considered for the Parametric Funnel Development: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C13D-6B44-2C1B-16F9-82857122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9" name="Picture 8" descr="Close-up of a metal piece&#10;&#10;AI-generated content may be incorrect.">
            <a:extLst>
              <a:ext uri="{FF2B5EF4-FFF2-40B4-BE49-F238E27FC236}">
                <a16:creationId xmlns:a16="http://schemas.microsoft.com/office/drawing/2014/main" id="{BCDB16A0-1114-8DC1-E7EC-3090BACD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72"/>
          <a:stretch>
            <a:fillRect/>
          </a:stretch>
        </p:blipFill>
        <p:spPr>
          <a:xfrm>
            <a:off x="7027027" y="1397530"/>
            <a:ext cx="3816424" cy="363147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E50DB3C-EB62-34AC-A1A6-D623D517849D}"/>
              </a:ext>
            </a:extLst>
          </p:cNvPr>
          <p:cNvGrpSpPr/>
          <p:nvPr/>
        </p:nvGrpSpPr>
        <p:grpSpPr>
          <a:xfrm>
            <a:off x="551384" y="982113"/>
            <a:ext cx="5845299" cy="4462305"/>
            <a:chOff x="5991388" y="1058040"/>
            <a:chExt cx="5845299" cy="4797360"/>
          </a:xfrm>
        </p:grpSpPr>
        <p:pic>
          <p:nvPicPr>
            <p:cNvPr id="15" name="Picture 14" descr="A white object with a black outline&#10;&#10;AI-generated content may be incorrect.">
              <a:extLst>
                <a:ext uri="{FF2B5EF4-FFF2-40B4-BE49-F238E27FC236}">
                  <a16:creationId xmlns:a16="http://schemas.microsoft.com/office/drawing/2014/main" id="{CCAC55BF-38C2-2119-9637-E1BFE686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0176" y="1058040"/>
              <a:ext cx="2715004" cy="405821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1C578D-F812-B8D2-6190-3847DA2318FE}"/>
                </a:ext>
              </a:extLst>
            </p:cNvPr>
            <p:cNvGrpSpPr/>
            <p:nvPr/>
          </p:nvGrpSpPr>
          <p:grpSpPr>
            <a:xfrm>
              <a:off x="5991388" y="2276872"/>
              <a:ext cx="5845299" cy="3578528"/>
              <a:chOff x="5991388" y="2276872"/>
              <a:chExt cx="5845299" cy="357852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0D180B-22BD-0049-862D-7F1FDAD7FCC4}"/>
                  </a:ext>
                </a:extLst>
              </p:cNvPr>
              <p:cNvSpPr/>
              <p:nvPr/>
            </p:nvSpPr>
            <p:spPr>
              <a:xfrm>
                <a:off x="8544272" y="5386600"/>
                <a:ext cx="1041030" cy="404724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B60EA1-8F6E-8522-EDE9-7A1C15292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4272" y="4698859"/>
                <a:ext cx="0" cy="66205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31C9EE9-260B-1124-741D-A1619BCE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384" y="4698860"/>
                <a:ext cx="0" cy="66205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754D29-FF0A-4428-3092-440F0B42F5CB}"/>
                  </a:ext>
                </a:extLst>
              </p:cNvPr>
              <p:cNvSpPr txBox="1"/>
              <p:nvPr/>
            </p:nvSpPr>
            <p:spPr>
              <a:xfrm>
                <a:off x="8576265" y="5455980"/>
                <a:ext cx="1009037" cy="399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sz="1600" b="1" dirty="0"/>
                  <a:t>Slot Width</a:t>
                </a:r>
                <a:endParaRPr lang="en-IN" sz="1600" b="1" dirty="0" err="1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D30424-ACF4-CBA6-5555-90B17FEA3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6360" y="2276872"/>
                <a:ext cx="1806627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F1E02EC-0A39-7FAD-302F-21A6A9A21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4698859"/>
                <a:ext cx="1662611" cy="0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FACC8D-85C0-A58C-652C-F89573991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2987" y="2276872"/>
                <a:ext cx="0" cy="1008112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EABEC35-90D4-81E4-F7D8-F988EF1EF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52613" y="3747393"/>
                <a:ext cx="0" cy="951466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1EF5E76-141C-88E5-B44B-152C59275594}"/>
                  </a:ext>
                </a:extLst>
              </p:cNvPr>
              <p:cNvSpPr/>
              <p:nvPr/>
            </p:nvSpPr>
            <p:spPr>
              <a:xfrm>
                <a:off x="10468539" y="3284984"/>
                <a:ext cx="1368148" cy="432147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Height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A1829569-415E-F843-4C33-5549A76AB2E6}"/>
                  </a:ext>
                </a:extLst>
              </p:cNvPr>
              <p:cNvSpPr/>
              <p:nvPr/>
            </p:nvSpPr>
            <p:spPr>
              <a:xfrm rot="3119948">
                <a:off x="8458501" y="4523271"/>
                <a:ext cx="350111" cy="104553"/>
              </a:xfrm>
              <a:prstGeom prst="blockArc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4AA4EC9-83CC-693B-214F-592D0B8DC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8128" y="4555406"/>
                <a:ext cx="1333302" cy="96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1B7F69-EAF8-F118-A4B0-5D3C7E8ED5A0}"/>
                  </a:ext>
                </a:extLst>
              </p:cNvPr>
              <p:cNvSpPr/>
              <p:nvPr/>
            </p:nvSpPr>
            <p:spPr>
              <a:xfrm>
                <a:off x="5991388" y="4344517"/>
                <a:ext cx="1256740" cy="441113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Angle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569F12-5DBC-39C6-15D7-5D8F20808F25}"/>
              </a:ext>
            </a:extLst>
          </p:cNvPr>
          <p:cNvSpPr txBox="1"/>
          <p:nvPr/>
        </p:nvSpPr>
        <p:spPr>
          <a:xfrm>
            <a:off x="2720977" y="5698342"/>
            <a:ext cx="1839604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a) tool parameters</a:t>
            </a:r>
            <a:endParaRPr lang="en-IN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C554F-D19D-217C-F698-3E078F8C63D9}"/>
              </a:ext>
            </a:extLst>
          </p:cNvPr>
          <p:cNvSpPr txBox="1"/>
          <p:nvPr/>
        </p:nvSpPr>
        <p:spPr>
          <a:xfrm>
            <a:off x="7903204" y="5698342"/>
            <a:ext cx="2081227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b) Actual slot in a stator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135602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042DD-BE03-1B8F-1D44-2648C723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46E61-04E0-05E6-C2E4-8D6EA533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E54DA-8805-884A-9AF3-3C950B83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51" y="331727"/>
            <a:ext cx="10303200" cy="503238"/>
          </a:xfrm>
        </p:spPr>
        <p:txBody>
          <a:bodyPr/>
          <a:lstStyle/>
          <a:p>
            <a:r>
              <a:rPr lang="en-US" dirty="0"/>
              <a:t>Initial Funnel Design: Parametric Geometry and Guiding Mechanism for Slot Liner Insertion.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A5C9F-E815-3405-8ACE-6A607ECB9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06DDA0-6680-2E0A-CDE8-AE0CDF7ABBC5}"/>
              </a:ext>
            </a:extLst>
          </p:cNvPr>
          <p:cNvGrpSpPr/>
          <p:nvPr/>
        </p:nvGrpSpPr>
        <p:grpSpPr>
          <a:xfrm>
            <a:off x="1310425" y="1461003"/>
            <a:ext cx="4209450" cy="4079866"/>
            <a:chOff x="4206756" y="1283927"/>
            <a:chExt cx="4209450" cy="40798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F27E9E-2D69-C40C-0F7C-6BE6809DD192}"/>
                </a:ext>
              </a:extLst>
            </p:cNvPr>
            <p:cNvGrpSpPr/>
            <p:nvPr/>
          </p:nvGrpSpPr>
          <p:grpSpPr>
            <a:xfrm>
              <a:off x="4206756" y="1290264"/>
              <a:ext cx="1803400" cy="1715007"/>
              <a:chOff x="0" y="0"/>
              <a:chExt cx="1803400" cy="1701044"/>
            </a:xfrm>
          </p:grpSpPr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2BE3307B-652C-A2C8-9F30-87CA9B750C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100" y="1384300"/>
                <a:ext cx="1289297" cy="31674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</a:p>
            </p:txBody>
          </p:sp>
          <p:pic>
            <p:nvPicPr>
              <p:cNvPr id="20" name="Picture 19" descr="A white object with a rectangular object&#10;&#10;AI-generated content may be incorrect.">
                <a:extLst>
                  <a:ext uri="{FF2B5EF4-FFF2-40B4-BE49-F238E27FC236}">
                    <a16:creationId xmlns:a16="http://schemas.microsoft.com/office/drawing/2014/main" id="{CFD9BAE3-DCED-D044-9212-D294960698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1" t="6085" r="6793" b="6129"/>
              <a:stretch>
                <a:fillRect/>
              </a:stretch>
            </p:blipFill>
            <p:spPr bwMode="auto">
              <a:xfrm>
                <a:off x="0" y="0"/>
                <a:ext cx="1803400" cy="13735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59761C-F870-2BEA-BE2E-EE9A8646348F}"/>
                </a:ext>
              </a:extLst>
            </p:cNvPr>
            <p:cNvGrpSpPr/>
            <p:nvPr/>
          </p:nvGrpSpPr>
          <p:grpSpPr>
            <a:xfrm>
              <a:off x="6612806" y="1283927"/>
              <a:ext cx="1803400" cy="1722374"/>
              <a:chOff x="0" y="0"/>
              <a:chExt cx="1803400" cy="1708351"/>
            </a:xfrm>
          </p:grpSpPr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66DF60BD-B538-8301-128F-336E20D71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200" y="1358900"/>
                <a:ext cx="1137144" cy="34945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</a:p>
            </p:txBody>
          </p:sp>
          <p:pic>
            <p:nvPicPr>
              <p:cNvPr id="18" name="Picture 17" descr="A drawing of a grey object&#10;&#10;AI-generated content may be incorrect.">
                <a:extLst>
                  <a:ext uri="{FF2B5EF4-FFF2-40B4-BE49-F238E27FC236}">
                    <a16:creationId xmlns:a16="http://schemas.microsoft.com/office/drawing/2014/main" id="{A9F322BA-E6FF-07AC-A514-5390DA0A64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82" t="5063" r="7296" b="6329"/>
              <a:stretch>
                <a:fillRect/>
              </a:stretch>
            </p:blipFill>
            <p:spPr bwMode="auto">
              <a:xfrm>
                <a:off x="0" y="0"/>
                <a:ext cx="1803400" cy="1333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6DA0BD-D5A6-7804-4213-4715A7171C9F}"/>
                </a:ext>
              </a:extLst>
            </p:cNvPr>
            <p:cNvGrpSpPr/>
            <p:nvPr/>
          </p:nvGrpSpPr>
          <p:grpSpPr>
            <a:xfrm>
              <a:off x="4458173" y="3544907"/>
              <a:ext cx="2012950" cy="1818886"/>
              <a:chOff x="44734" y="164868"/>
              <a:chExt cx="2012950" cy="1804229"/>
            </a:xfrm>
          </p:grpSpPr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F2DCE7E9-DB0C-06BE-06F9-173C7BFA80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15" y="1473324"/>
                <a:ext cx="1104900" cy="49577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Side view</a:t>
                </a:r>
              </a:p>
            </p:txBody>
          </p:sp>
          <p:pic>
            <p:nvPicPr>
              <p:cNvPr id="16" name="Picture 15" descr="A grey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5956A7E0-8F8A-B7AA-D9A0-06A37FE618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" t="9955" r="1745" b="2262"/>
              <a:stretch>
                <a:fillRect/>
              </a:stretch>
            </p:blipFill>
            <p:spPr bwMode="auto">
              <a:xfrm>
                <a:off x="44734" y="164868"/>
                <a:ext cx="2012950" cy="12319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464F24-AAB1-78E8-E41B-3444723A4162}"/>
                </a:ext>
              </a:extLst>
            </p:cNvPr>
            <p:cNvGrpSpPr/>
            <p:nvPr/>
          </p:nvGrpSpPr>
          <p:grpSpPr>
            <a:xfrm>
              <a:off x="6727353" y="3075687"/>
              <a:ext cx="1568450" cy="2214495"/>
              <a:chOff x="0" y="0"/>
              <a:chExt cx="1568450" cy="2196465"/>
            </a:xfrm>
          </p:grpSpPr>
          <p:pic>
            <p:nvPicPr>
              <p:cNvPr id="13" name="Picture 12" descr="A drawing of a rectangular object&#10;&#10;AI-generated content may be incorrect.">
                <a:extLst>
                  <a:ext uri="{FF2B5EF4-FFF2-40B4-BE49-F238E27FC236}">
                    <a16:creationId xmlns:a16="http://schemas.microsoft.com/office/drawing/2014/main" id="{C84D9A89-4BF3-595C-8E58-4FD4405F06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1" t="2033" r="3694" b="4069"/>
              <a:stretch>
                <a:fillRect/>
              </a:stretch>
            </p:blipFill>
            <p:spPr bwMode="auto">
              <a:xfrm>
                <a:off x="0" y="0"/>
                <a:ext cx="1568450" cy="17589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4" name="Text Box 2">
                <a:extLst>
                  <a:ext uri="{FF2B5EF4-FFF2-40B4-BE49-F238E27FC236}">
                    <a16:creationId xmlns:a16="http://schemas.microsoft.com/office/drawing/2014/main" id="{BD03F64F-7564-925D-57F1-81E9FB23C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850" y="1809750"/>
                <a:ext cx="9842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CF3205-176B-7E6B-83F8-58C816934FFB}"/>
              </a:ext>
            </a:extLst>
          </p:cNvPr>
          <p:cNvGrpSpPr/>
          <p:nvPr/>
        </p:nvGrpSpPr>
        <p:grpSpPr>
          <a:xfrm>
            <a:off x="1975436" y="534634"/>
            <a:ext cx="8626593" cy="5418667"/>
            <a:chOff x="1941092" y="351186"/>
            <a:chExt cx="8626593" cy="541866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B73D3FE-E9B6-EE90-20AF-82969196DD9F}"/>
                </a:ext>
              </a:extLst>
            </p:cNvPr>
            <p:cNvSpPr/>
            <p:nvPr/>
          </p:nvSpPr>
          <p:spPr>
            <a:xfrm>
              <a:off x="6364224" y="4381598"/>
              <a:ext cx="554736" cy="642087"/>
            </a:xfrm>
            <a:custGeom>
              <a:avLst/>
              <a:gdLst>
                <a:gd name="connsiteX0" fmla="*/ 42672 w 554736"/>
                <a:gd name="connsiteY0" fmla="*/ 641506 h 642087"/>
                <a:gd name="connsiteX1" fmla="*/ 97536 w 554736"/>
                <a:gd name="connsiteY1" fmla="*/ 611026 h 642087"/>
                <a:gd name="connsiteX2" fmla="*/ 121920 w 554736"/>
                <a:gd name="connsiteY2" fmla="*/ 604930 h 642087"/>
                <a:gd name="connsiteX3" fmla="*/ 164592 w 554736"/>
                <a:gd name="connsiteY3" fmla="*/ 580546 h 642087"/>
                <a:gd name="connsiteX4" fmla="*/ 182880 w 554736"/>
                <a:gd name="connsiteY4" fmla="*/ 568354 h 642087"/>
                <a:gd name="connsiteX5" fmla="*/ 201168 w 554736"/>
                <a:gd name="connsiteY5" fmla="*/ 525682 h 642087"/>
                <a:gd name="connsiteX6" fmla="*/ 237744 w 554736"/>
                <a:gd name="connsiteY6" fmla="*/ 501298 h 642087"/>
                <a:gd name="connsiteX7" fmla="*/ 256032 w 554736"/>
                <a:gd name="connsiteY7" fmla="*/ 483010 h 642087"/>
                <a:gd name="connsiteX8" fmla="*/ 298704 w 554736"/>
                <a:gd name="connsiteY8" fmla="*/ 428146 h 642087"/>
                <a:gd name="connsiteX9" fmla="*/ 316992 w 554736"/>
                <a:gd name="connsiteY9" fmla="*/ 409858 h 642087"/>
                <a:gd name="connsiteX10" fmla="*/ 329184 w 554736"/>
                <a:gd name="connsiteY10" fmla="*/ 391570 h 642087"/>
                <a:gd name="connsiteX11" fmla="*/ 347472 w 554736"/>
                <a:gd name="connsiteY11" fmla="*/ 379378 h 642087"/>
                <a:gd name="connsiteX12" fmla="*/ 390144 w 554736"/>
                <a:gd name="connsiteY12" fmla="*/ 342802 h 642087"/>
                <a:gd name="connsiteX13" fmla="*/ 414528 w 554736"/>
                <a:gd name="connsiteY13" fmla="*/ 306226 h 642087"/>
                <a:gd name="connsiteX14" fmla="*/ 457200 w 554736"/>
                <a:gd name="connsiteY14" fmla="*/ 245266 h 642087"/>
                <a:gd name="connsiteX15" fmla="*/ 475488 w 554736"/>
                <a:gd name="connsiteY15" fmla="*/ 226978 h 642087"/>
                <a:gd name="connsiteX16" fmla="*/ 499872 w 554736"/>
                <a:gd name="connsiteY16" fmla="*/ 184306 h 642087"/>
                <a:gd name="connsiteX17" fmla="*/ 524256 w 554736"/>
                <a:gd name="connsiteY17" fmla="*/ 159922 h 642087"/>
                <a:gd name="connsiteX18" fmla="*/ 530352 w 554736"/>
                <a:gd name="connsiteY18" fmla="*/ 141634 h 642087"/>
                <a:gd name="connsiteX19" fmla="*/ 542544 w 554736"/>
                <a:gd name="connsiteY19" fmla="*/ 123346 h 642087"/>
                <a:gd name="connsiteX20" fmla="*/ 554736 w 554736"/>
                <a:gd name="connsiteY20" fmla="*/ 62386 h 642087"/>
                <a:gd name="connsiteX21" fmla="*/ 365760 w 554736"/>
                <a:gd name="connsiteY21" fmla="*/ 31906 h 642087"/>
                <a:gd name="connsiteX22" fmla="*/ 134112 w 554736"/>
                <a:gd name="connsiteY22" fmla="*/ 129442 h 642087"/>
                <a:gd name="connsiteX23" fmla="*/ 48768 w 554736"/>
                <a:gd name="connsiteY23" fmla="*/ 226978 h 642087"/>
                <a:gd name="connsiteX24" fmla="*/ 30480 w 554736"/>
                <a:gd name="connsiteY24" fmla="*/ 269650 h 642087"/>
                <a:gd name="connsiteX25" fmla="*/ 12192 w 554736"/>
                <a:gd name="connsiteY25" fmla="*/ 330610 h 642087"/>
                <a:gd name="connsiteX26" fmla="*/ 0 w 554736"/>
                <a:gd name="connsiteY26" fmla="*/ 367186 h 642087"/>
                <a:gd name="connsiteX27" fmla="*/ 18288 w 554736"/>
                <a:gd name="connsiteY27" fmla="*/ 489106 h 642087"/>
                <a:gd name="connsiteX28" fmla="*/ 42672 w 554736"/>
                <a:gd name="connsiteY28" fmla="*/ 556162 h 642087"/>
                <a:gd name="connsiteX29" fmla="*/ 48768 w 554736"/>
                <a:gd name="connsiteY29" fmla="*/ 580546 h 642087"/>
                <a:gd name="connsiteX30" fmla="*/ 42672 w 554736"/>
                <a:gd name="connsiteY30" fmla="*/ 641506 h 64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4736" h="642087">
                  <a:moveTo>
                    <a:pt x="42672" y="641506"/>
                  </a:moveTo>
                  <a:cubicBezTo>
                    <a:pt x="50800" y="646586"/>
                    <a:pt x="81989" y="616856"/>
                    <a:pt x="97536" y="611026"/>
                  </a:cubicBezTo>
                  <a:cubicBezTo>
                    <a:pt x="105381" y="608084"/>
                    <a:pt x="113792" y="606962"/>
                    <a:pt x="121920" y="604930"/>
                  </a:cubicBezTo>
                  <a:cubicBezTo>
                    <a:pt x="166476" y="575226"/>
                    <a:pt x="110452" y="611483"/>
                    <a:pt x="164592" y="580546"/>
                  </a:cubicBezTo>
                  <a:cubicBezTo>
                    <a:pt x="170953" y="576911"/>
                    <a:pt x="176784" y="572418"/>
                    <a:pt x="182880" y="568354"/>
                  </a:cubicBezTo>
                  <a:cubicBezTo>
                    <a:pt x="186902" y="552268"/>
                    <a:pt x="187697" y="537470"/>
                    <a:pt x="201168" y="525682"/>
                  </a:cubicBezTo>
                  <a:cubicBezTo>
                    <a:pt x="212195" y="516033"/>
                    <a:pt x="227383" y="511659"/>
                    <a:pt x="237744" y="501298"/>
                  </a:cubicBezTo>
                  <a:lnTo>
                    <a:pt x="256032" y="483010"/>
                  </a:lnTo>
                  <a:cubicBezTo>
                    <a:pt x="267580" y="448365"/>
                    <a:pt x="257584" y="469266"/>
                    <a:pt x="298704" y="428146"/>
                  </a:cubicBezTo>
                  <a:cubicBezTo>
                    <a:pt x="304800" y="422050"/>
                    <a:pt x="312210" y="417031"/>
                    <a:pt x="316992" y="409858"/>
                  </a:cubicBezTo>
                  <a:cubicBezTo>
                    <a:pt x="321056" y="403762"/>
                    <a:pt x="324003" y="396751"/>
                    <a:pt x="329184" y="391570"/>
                  </a:cubicBezTo>
                  <a:cubicBezTo>
                    <a:pt x="334365" y="386389"/>
                    <a:pt x="341510" y="383636"/>
                    <a:pt x="347472" y="379378"/>
                  </a:cubicBezTo>
                  <a:cubicBezTo>
                    <a:pt x="374843" y="359827"/>
                    <a:pt x="367990" y="364956"/>
                    <a:pt x="390144" y="342802"/>
                  </a:cubicBezTo>
                  <a:cubicBezTo>
                    <a:pt x="401803" y="307826"/>
                    <a:pt x="387891" y="340474"/>
                    <a:pt x="414528" y="306226"/>
                  </a:cubicBezTo>
                  <a:cubicBezTo>
                    <a:pt x="443906" y="268454"/>
                    <a:pt x="430565" y="276340"/>
                    <a:pt x="457200" y="245266"/>
                  </a:cubicBezTo>
                  <a:cubicBezTo>
                    <a:pt x="462811" y="238720"/>
                    <a:pt x="469969" y="233601"/>
                    <a:pt x="475488" y="226978"/>
                  </a:cubicBezTo>
                  <a:cubicBezTo>
                    <a:pt x="516303" y="178001"/>
                    <a:pt x="455154" y="243930"/>
                    <a:pt x="499872" y="184306"/>
                  </a:cubicBezTo>
                  <a:cubicBezTo>
                    <a:pt x="506769" y="175110"/>
                    <a:pt x="516128" y="168050"/>
                    <a:pt x="524256" y="159922"/>
                  </a:cubicBezTo>
                  <a:cubicBezTo>
                    <a:pt x="526288" y="153826"/>
                    <a:pt x="527478" y="147381"/>
                    <a:pt x="530352" y="141634"/>
                  </a:cubicBezTo>
                  <a:cubicBezTo>
                    <a:pt x="533629" y="135081"/>
                    <a:pt x="539658" y="130080"/>
                    <a:pt x="542544" y="123346"/>
                  </a:cubicBezTo>
                  <a:cubicBezTo>
                    <a:pt x="547504" y="111772"/>
                    <a:pt x="553361" y="70637"/>
                    <a:pt x="554736" y="62386"/>
                  </a:cubicBezTo>
                  <a:cubicBezTo>
                    <a:pt x="539563" y="-28652"/>
                    <a:pt x="556304" y="-2738"/>
                    <a:pt x="365760" y="31906"/>
                  </a:cubicBezTo>
                  <a:cubicBezTo>
                    <a:pt x="275375" y="48340"/>
                    <a:pt x="210751" y="88175"/>
                    <a:pt x="134112" y="129442"/>
                  </a:cubicBezTo>
                  <a:cubicBezTo>
                    <a:pt x="105664" y="161954"/>
                    <a:pt x="65786" y="187270"/>
                    <a:pt x="48768" y="226978"/>
                  </a:cubicBezTo>
                  <a:cubicBezTo>
                    <a:pt x="42672" y="241202"/>
                    <a:pt x="36035" y="255206"/>
                    <a:pt x="30480" y="269650"/>
                  </a:cubicBezTo>
                  <a:cubicBezTo>
                    <a:pt x="10887" y="320593"/>
                    <a:pt x="24503" y="289574"/>
                    <a:pt x="12192" y="330610"/>
                  </a:cubicBezTo>
                  <a:cubicBezTo>
                    <a:pt x="8499" y="342920"/>
                    <a:pt x="4064" y="354994"/>
                    <a:pt x="0" y="367186"/>
                  </a:cubicBezTo>
                  <a:cubicBezTo>
                    <a:pt x="6096" y="407826"/>
                    <a:pt x="10527" y="448751"/>
                    <a:pt x="18288" y="489106"/>
                  </a:cubicBezTo>
                  <a:cubicBezTo>
                    <a:pt x="22816" y="512653"/>
                    <a:pt x="35179" y="533683"/>
                    <a:pt x="42672" y="556162"/>
                  </a:cubicBezTo>
                  <a:cubicBezTo>
                    <a:pt x="45321" y="564110"/>
                    <a:pt x="46951" y="572367"/>
                    <a:pt x="48768" y="580546"/>
                  </a:cubicBezTo>
                  <a:cubicBezTo>
                    <a:pt x="55661" y="611565"/>
                    <a:pt x="34544" y="636426"/>
                    <a:pt x="42672" y="6415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EFFBB99-CA56-1693-A95B-1299F342475D}"/>
                </a:ext>
              </a:extLst>
            </p:cNvPr>
            <p:cNvGrpSpPr/>
            <p:nvPr/>
          </p:nvGrpSpPr>
          <p:grpSpPr>
            <a:xfrm>
              <a:off x="1941092" y="351186"/>
              <a:ext cx="8557958" cy="5418667"/>
              <a:chOff x="2745794" y="351186"/>
              <a:chExt cx="8557958" cy="541866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19EA132-B0FF-204D-2AB3-5D1C23E05768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557958" cy="5418667"/>
                <a:chOff x="2745794" y="351186"/>
                <a:chExt cx="8557958" cy="541866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E1F1CD2-D949-91FF-33DB-BC28E51743A0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557958" cy="5418667"/>
                  <a:chOff x="2745794" y="351186"/>
                  <a:chExt cx="8557958" cy="5418667"/>
                </a:xfrm>
              </p:grpSpPr>
              <p:sp>
                <p:nvSpPr>
                  <p:cNvPr id="40" name="Flowchart: Process 39">
                    <a:extLst>
                      <a:ext uri="{FF2B5EF4-FFF2-40B4-BE49-F238E27FC236}">
                        <a16:creationId xmlns:a16="http://schemas.microsoft.com/office/drawing/2014/main" id="{B9017893-EA52-3E15-495C-76B1517F9094}"/>
                      </a:ext>
                    </a:extLst>
                  </p:cNvPr>
                  <p:cNvSpPr/>
                  <p:nvPr/>
                </p:nvSpPr>
                <p:spPr>
                  <a:xfrm>
                    <a:off x="7320136" y="3264378"/>
                    <a:ext cx="3983616" cy="799302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635535B-7387-0E17-7C95-5BB9C8D58F1A}"/>
                      </a:ext>
                    </a:extLst>
                  </p:cNvPr>
                  <p:cNvGrpSpPr/>
                  <p:nvPr/>
                </p:nvGrpSpPr>
                <p:grpSpPr>
                  <a:xfrm>
                    <a:off x="2745794" y="351186"/>
                    <a:ext cx="8557958" cy="5418667"/>
                    <a:chOff x="2131008" y="719666"/>
                    <a:chExt cx="9292493" cy="5418667"/>
                  </a:xfrm>
                </p:grpSpPr>
                <p:sp>
                  <p:nvSpPr>
                    <p:cNvPr id="38" name="Flowchart: Process 37">
                      <a:extLst>
                        <a:ext uri="{FF2B5EF4-FFF2-40B4-BE49-F238E27FC236}">
                          <a16:creationId xmlns:a16="http://schemas.microsoft.com/office/drawing/2014/main" id="{9C14DBBF-9B21-5A76-93AF-EAC7B11930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4659" y="4926599"/>
                      <a:ext cx="5248842" cy="799302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6" name="Flowchart: Process 35">
                      <a:extLst>
                        <a:ext uri="{FF2B5EF4-FFF2-40B4-BE49-F238E27FC236}">
                          <a16:creationId xmlns:a16="http://schemas.microsoft.com/office/drawing/2014/main" id="{5D951B8D-8634-5694-0EEF-A67CD7F5B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7968" y="2416761"/>
                      <a:ext cx="4325533" cy="799301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4" name="Flowchart: Process 33">
                      <a:extLst>
                        <a:ext uri="{FF2B5EF4-FFF2-40B4-BE49-F238E27FC236}">
                          <a16:creationId xmlns:a16="http://schemas.microsoft.com/office/drawing/2014/main" id="{E5B19AED-D08C-255A-52FC-FBC3F7CB1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2575" y="1176459"/>
                      <a:ext cx="5310926" cy="823505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3" name="Block Arc 32">
                      <a:extLst>
                        <a:ext uri="{FF2B5EF4-FFF2-40B4-BE49-F238E27FC236}">
                          <a16:creationId xmlns:a16="http://schemas.microsoft.com/office/drawing/2014/main" id="{01252554-377C-67FE-7B60-4DC389AE7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008" y="719666"/>
                      <a:ext cx="5310926" cy="5418667"/>
                    </a:xfrm>
                    <a:prstGeom prst="blockArc">
                      <a:avLst>
                        <a:gd name="adj1" fmla="val 17527788"/>
                        <a:gd name="adj2" fmla="val 4119114"/>
                        <a:gd name="adj3" fmla="val 5750"/>
                      </a:avLst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A5173581-65C4-77F6-BA09-EB0022829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1198676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77097A40-DAAB-E108-4FFE-5D703CDAD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9107" y="2767922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7D9ECBB2-C7A8-1296-AB04-53CC6921E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4370763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</p:grpSp>
            </p:grp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FA0AABD-B4D5-A8DA-49AC-696A4D9148DA}"/>
                    </a:ext>
                  </a:extLst>
                </p:cNvPr>
                <p:cNvSpPr/>
                <p:nvPr/>
              </p:nvSpPr>
              <p:spPr>
                <a:xfrm>
                  <a:off x="6317673" y="1063949"/>
                  <a:ext cx="602672" cy="757924"/>
                </a:xfrm>
                <a:custGeom>
                  <a:avLst/>
                  <a:gdLst>
                    <a:gd name="connsiteX0" fmla="*/ 20782 w 602672"/>
                    <a:gd name="connsiteY0" fmla="*/ 2851 h 757924"/>
                    <a:gd name="connsiteX1" fmla="*/ 55418 w 602672"/>
                    <a:gd name="connsiteY1" fmla="*/ 9778 h 757924"/>
                    <a:gd name="connsiteX2" fmla="*/ 117763 w 602672"/>
                    <a:gd name="connsiteY2" fmla="*/ 44415 h 757924"/>
                    <a:gd name="connsiteX3" fmla="*/ 138545 w 602672"/>
                    <a:gd name="connsiteY3" fmla="*/ 65196 h 757924"/>
                    <a:gd name="connsiteX4" fmla="*/ 187036 w 602672"/>
                    <a:gd name="connsiteY4" fmla="*/ 92906 h 757924"/>
                    <a:gd name="connsiteX5" fmla="*/ 263236 w 602672"/>
                    <a:gd name="connsiteY5" fmla="*/ 162178 h 757924"/>
                    <a:gd name="connsiteX6" fmla="*/ 290945 w 602672"/>
                    <a:gd name="connsiteY6" fmla="*/ 189887 h 757924"/>
                    <a:gd name="connsiteX7" fmla="*/ 318654 w 602672"/>
                    <a:gd name="connsiteY7" fmla="*/ 210669 h 757924"/>
                    <a:gd name="connsiteX8" fmla="*/ 353291 w 602672"/>
                    <a:gd name="connsiteY8" fmla="*/ 252233 h 757924"/>
                    <a:gd name="connsiteX9" fmla="*/ 374072 w 602672"/>
                    <a:gd name="connsiteY9" fmla="*/ 259160 h 757924"/>
                    <a:gd name="connsiteX10" fmla="*/ 401782 w 602672"/>
                    <a:gd name="connsiteY10" fmla="*/ 279942 h 757924"/>
                    <a:gd name="connsiteX11" fmla="*/ 422563 w 602672"/>
                    <a:gd name="connsiteY11" fmla="*/ 293796 h 757924"/>
                    <a:gd name="connsiteX12" fmla="*/ 436418 w 602672"/>
                    <a:gd name="connsiteY12" fmla="*/ 321506 h 757924"/>
                    <a:gd name="connsiteX13" fmla="*/ 457200 w 602672"/>
                    <a:gd name="connsiteY13" fmla="*/ 335360 h 757924"/>
                    <a:gd name="connsiteX14" fmla="*/ 477982 w 602672"/>
                    <a:gd name="connsiteY14" fmla="*/ 356142 h 757924"/>
                    <a:gd name="connsiteX15" fmla="*/ 491836 w 602672"/>
                    <a:gd name="connsiteY15" fmla="*/ 383851 h 757924"/>
                    <a:gd name="connsiteX16" fmla="*/ 519545 w 602672"/>
                    <a:gd name="connsiteY16" fmla="*/ 432342 h 757924"/>
                    <a:gd name="connsiteX17" fmla="*/ 526472 w 602672"/>
                    <a:gd name="connsiteY17" fmla="*/ 453124 h 757924"/>
                    <a:gd name="connsiteX18" fmla="*/ 554182 w 602672"/>
                    <a:gd name="connsiteY18" fmla="*/ 494687 h 757924"/>
                    <a:gd name="connsiteX19" fmla="*/ 581891 w 602672"/>
                    <a:gd name="connsiteY19" fmla="*/ 543178 h 757924"/>
                    <a:gd name="connsiteX20" fmla="*/ 602672 w 602672"/>
                    <a:gd name="connsiteY20" fmla="*/ 612451 h 757924"/>
                    <a:gd name="connsiteX21" fmla="*/ 588818 w 602672"/>
                    <a:gd name="connsiteY21" fmla="*/ 681724 h 757924"/>
                    <a:gd name="connsiteX22" fmla="*/ 547254 w 602672"/>
                    <a:gd name="connsiteY22" fmla="*/ 723287 h 757924"/>
                    <a:gd name="connsiteX23" fmla="*/ 498763 w 602672"/>
                    <a:gd name="connsiteY23" fmla="*/ 737142 h 757924"/>
                    <a:gd name="connsiteX24" fmla="*/ 381000 w 602672"/>
                    <a:gd name="connsiteY24" fmla="*/ 757924 h 757924"/>
                    <a:gd name="connsiteX25" fmla="*/ 145472 w 602672"/>
                    <a:gd name="connsiteY25" fmla="*/ 702506 h 757924"/>
                    <a:gd name="connsiteX26" fmla="*/ 90054 w 602672"/>
                    <a:gd name="connsiteY26" fmla="*/ 647087 h 757924"/>
                    <a:gd name="connsiteX27" fmla="*/ 13854 w 602672"/>
                    <a:gd name="connsiteY27" fmla="*/ 439269 h 757924"/>
                    <a:gd name="connsiteX28" fmla="*/ 0 w 602672"/>
                    <a:gd name="connsiteY28" fmla="*/ 342287 h 757924"/>
                    <a:gd name="connsiteX29" fmla="*/ 6927 w 602672"/>
                    <a:gd name="connsiteY29" fmla="*/ 79051 h 757924"/>
                    <a:gd name="connsiteX30" fmla="*/ 20782 w 602672"/>
                    <a:gd name="connsiteY30" fmla="*/ 58269 h 757924"/>
                    <a:gd name="connsiteX31" fmla="*/ 20782 w 602672"/>
                    <a:gd name="connsiteY31" fmla="*/ 2851 h 75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2672" h="757924">
                      <a:moveTo>
                        <a:pt x="20782" y="2851"/>
                      </a:moveTo>
                      <a:cubicBezTo>
                        <a:pt x="26555" y="-5231"/>
                        <a:pt x="44248" y="6055"/>
                        <a:pt x="55418" y="9778"/>
                      </a:cubicBezTo>
                      <a:cubicBezTo>
                        <a:pt x="67260" y="13725"/>
                        <a:pt x="110661" y="39089"/>
                        <a:pt x="117763" y="44415"/>
                      </a:cubicBezTo>
                      <a:cubicBezTo>
                        <a:pt x="125600" y="50293"/>
                        <a:pt x="131019" y="58925"/>
                        <a:pt x="138545" y="65196"/>
                      </a:cubicBezTo>
                      <a:cubicBezTo>
                        <a:pt x="161427" y="84264"/>
                        <a:pt x="159933" y="75966"/>
                        <a:pt x="187036" y="92906"/>
                      </a:cubicBezTo>
                      <a:cubicBezTo>
                        <a:pt x="217703" y="112073"/>
                        <a:pt x="236932" y="135874"/>
                        <a:pt x="263236" y="162178"/>
                      </a:cubicBezTo>
                      <a:cubicBezTo>
                        <a:pt x="272472" y="171414"/>
                        <a:pt x="280495" y="182050"/>
                        <a:pt x="290945" y="189887"/>
                      </a:cubicBezTo>
                      <a:cubicBezTo>
                        <a:pt x="300181" y="196814"/>
                        <a:pt x="310490" y="202505"/>
                        <a:pt x="318654" y="210669"/>
                      </a:cubicBezTo>
                      <a:cubicBezTo>
                        <a:pt x="344211" y="236226"/>
                        <a:pt x="319246" y="229536"/>
                        <a:pt x="353291" y="252233"/>
                      </a:cubicBezTo>
                      <a:cubicBezTo>
                        <a:pt x="359366" y="256283"/>
                        <a:pt x="367145" y="256851"/>
                        <a:pt x="374072" y="259160"/>
                      </a:cubicBezTo>
                      <a:cubicBezTo>
                        <a:pt x="383309" y="266087"/>
                        <a:pt x="392387" y="273231"/>
                        <a:pt x="401782" y="279942"/>
                      </a:cubicBezTo>
                      <a:cubicBezTo>
                        <a:pt x="408557" y="284781"/>
                        <a:pt x="417233" y="287400"/>
                        <a:pt x="422563" y="293796"/>
                      </a:cubicBezTo>
                      <a:cubicBezTo>
                        <a:pt x="429174" y="301729"/>
                        <a:pt x="429807" y="313573"/>
                        <a:pt x="436418" y="321506"/>
                      </a:cubicBezTo>
                      <a:cubicBezTo>
                        <a:pt x="441748" y="327902"/>
                        <a:pt x="450804" y="330030"/>
                        <a:pt x="457200" y="335360"/>
                      </a:cubicBezTo>
                      <a:cubicBezTo>
                        <a:pt x="464726" y="341632"/>
                        <a:pt x="471055" y="349215"/>
                        <a:pt x="477982" y="356142"/>
                      </a:cubicBezTo>
                      <a:cubicBezTo>
                        <a:pt x="482600" y="365378"/>
                        <a:pt x="486713" y="374885"/>
                        <a:pt x="491836" y="383851"/>
                      </a:cubicBezTo>
                      <a:cubicBezTo>
                        <a:pt x="511715" y="418639"/>
                        <a:pt x="501601" y="390471"/>
                        <a:pt x="519545" y="432342"/>
                      </a:cubicBezTo>
                      <a:cubicBezTo>
                        <a:pt x="522421" y="439054"/>
                        <a:pt x="522926" y="446741"/>
                        <a:pt x="526472" y="453124"/>
                      </a:cubicBezTo>
                      <a:cubicBezTo>
                        <a:pt x="534559" y="467680"/>
                        <a:pt x="554182" y="494687"/>
                        <a:pt x="554182" y="494687"/>
                      </a:cubicBezTo>
                      <a:cubicBezTo>
                        <a:pt x="575369" y="558251"/>
                        <a:pt x="539953" y="459301"/>
                        <a:pt x="581891" y="543178"/>
                      </a:cubicBezTo>
                      <a:cubicBezTo>
                        <a:pt x="590323" y="560042"/>
                        <a:pt x="597701" y="592565"/>
                        <a:pt x="602672" y="612451"/>
                      </a:cubicBezTo>
                      <a:cubicBezTo>
                        <a:pt x="598054" y="635542"/>
                        <a:pt x="595743" y="659217"/>
                        <a:pt x="588818" y="681724"/>
                      </a:cubicBezTo>
                      <a:cubicBezTo>
                        <a:pt x="583861" y="697834"/>
                        <a:pt x="560404" y="717310"/>
                        <a:pt x="547254" y="723287"/>
                      </a:cubicBezTo>
                      <a:cubicBezTo>
                        <a:pt x="531950" y="730243"/>
                        <a:pt x="515072" y="733065"/>
                        <a:pt x="498763" y="737142"/>
                      </a:cubicBezTo>
                      <a:cubicBezTo>
                        <a:pt x="436144" y="752797"/>
                        <a:pt x="441889" y="750312"/>
                        <a:pt x="381000" y="757924"/>
                      </a:cubicBezTo>
                      <a:cubicBezTo>
                        <a:pt x="274008" y="745085"/>
                        <a:pt x="221927" y="760972"/>
                        <a:pt x="145472" y="702506"/>
                      </a:cubicBezTo>
                      <a:cubicBezTo>
                        <a:pt x="124720" y="686637"/>
                        <a:pt x="108527" y="665560"/>
                        <a:pt x="90054" y="647087"/>
                      </a:cubicBezTo>
                      <a:cubicBezTo>
                        <a:pt x="7693" y="465892"/>
                        <a:pt x="29501" y="554010"/>
                        <a:pt x="13854" y="439269"/>
                      </a:cubicBezTo>
                      <a:cubicBezTo>
                        <a:pt x="9442" y="406913"/>
                        <a:pt x="0" y="342287"/>
                        <a:pt x="0" y="342287"/>
                      </a:cubicBezTo>
                      <a:cubicBezTo>
                        <a:pt x="2309" y="254542"/>
                        <a:pt x="521" y="166593"/>
                        <a:pt x="6927" y="79051"/>
                      </a:cubicBezTo>
                      <a:cubicBezTo>
                        <a:pt x="7535" y="70748"/>
                        <a:pt x="15943" y="65044"/>
                        <a:pt x="20782" y="58269"/>
                      </a:cubicBezTo>
                      <a:cubicBezTo>
                        <a:pt x="44334" y="25296"/>
                        <a:pt x="15009" y="10933"/>
                        <a:pt x="20782" y="285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AC9BDC8-2C41-0FBB-3864-54F1F2E07DF1}"/>
                  </a:ext>
                </a:extLst>
              </p:cNvPr>
              <p:cNvSpPr/>
              <p:nvPr/>
            </p:nvSpPr>
            <p:spPr>
              <a:xfrm>
                <a:off x="6300072" y="4469008"/>
                <a:ext cx="598508" cy="573989"/>
              </a:xfrm>
              <a:custGeom>
                <a:avLst/>
                <a:gdLst>
                  <a:gd name="connsiteX0" fmla="*/ 106139 w 598508"/>
                  <a:gd name="connsiteY0" fmla="*/ 557487 h 573989"/>
                  <a:gd name="connsiteX1" fmla="*/ 133192 w 598508"/>
                  <a:gd name="connsiteY1" fmla="*/ 552076 h 573989"/>
                  <a:gd name="connsiteX2" fmla="*/ 144013 w 598508"/>
                  <a:gd name="connsiteY2" fmla="*/ 535844 h 573989"/>
                  <a:gd name="connsiteX3" fmla="*/ 154835 w 598508"/>
                  <a:gd name="connsiteY3" fmla="*/ 525023 h 573989"/>
                  <a:gd name="connsiteX4" fmla="*/ 176477 w 598508"/>
                  <a:gd name="connsiteY4" fmla="*/ 514201 h 573989"/>
                  <a:gd name="connsiteX5" fmla="*/ 192709 w 598508"/>
                  <a:gd name="connsiteY5" fmla="*/ 497970 h 573989"/>
                  <a:gd name="connsiteX6" fmla="*/ 214352 w 598508"/>
                  <a:gd name="connsiteY6" fmla="*/ 481738 h 573989"/>
                  <a:gd name="connsiteX7" fmla="*/ 230584 w 598508"/>
                  <a:gd name="connsiteY7" fmla="*/ 470916 h 573989"/>
                  <a:gd name="connsiteX8" fmla="*/ 246816 w 598508"/>
                  <a:gd name="connsiteY8" fmla="*/ 454684 h 573989"/>
                  <a:gd name="connsiteX9" fmla="*/ 263048 w 598508"/>
                  <a:gd name="connsiteY9" fmla="*/ 443863 h 573989"/>
                  <a:gd name="connsiteX10" fmla="*/ 279279 w 598508"/>
                  <a:gd name="connsiteY10" fmla="*/ 427631 h 573989"/>
                  <a:gd name="connsiteX11" fmla="*/ 295511 w 598508"/>
                  <a:gd name="connsiteY11" fmla="*/ 416810 h 573989"/>
                  <a:gd name="connsiteX12" fmla="*/ 322565 w 598508"/>
                  <a:gd name="connsiteY12" fmla="*/ 389756 h 573989"/>
                  <a:gd name="connsiteX13" fmla="*/ 355029 w 598508"/>
                  <a:gd name="connsiteY13" fmla="*/ 362703 h 573989"/>
                  <a:gd name="connsiteX14" fmla="*/ 376671 w 598508"/>
                  <a:gd name="connsiteY14" fmla="*/ 324829 h 573989"/>
                  <a:gd name="connsiteX15" fmla="*/ 387492 w 598508"/>
                  <a:gd name="connsiteY15" fmla="*/ 314007 h 573989"/>
                  <a:gd name="connsiteX16" fmla="*/ 398314 w 598508"/>
                  <a:gd name="connsiteY16" fmla="*/ 297775 h 573989"/>
                  <a:gd name="connsiteX17" fmla="*/ 419956 w 598508"/>
                  <a:gd name="connsiteY17" fmla="*/ 281543 h 573989"/>
                  <a:gd name="connsiteX18" fmla="*/ 430778 w 598508"/>
                  <a:gd name="connsiteY18" fmla="*/ 265312 h 573989"/>
                  <a:gd name="connsiteX19" fmla="*/ 441599 w 598508"/>
                  <a:gd name="connsiteY19" fmla="*/ 254490 h 573989"/>
                  <a:gd name="connsiteX20" fmla="*/ 452420 w 598508"/>
                  <a:gd name="connsiteY20" fmla="*/ 232848 h 573989"/>
                  <a:gd name="connsiteX21" fmla="*/ 479474 w 598508"/>
                  <a:gd name="connsiteY21" fmla="*/ 205794 h 573989"/>
                  <a:gd name="connsiteX22" fmla="*/ 490295 w 598508"/>
                  <a:gd name="connsiteY22" fmla="*/ 184152 h 573989"/>
                  <a:gd name="connsiteX23" fmla="*/ 501116 w 598508"/>
                  <a:gd name="connsiteY23" fmla="*/ 173330 h 573989"/>
                  <a:gd name="connsiteX24" fmla="*/ 511937 w 598508"/>
                  <a:gd name="connsiteY24" fmla="*/ 157099 h 573989"/>
                  <a:gd name="connsiteX25" fmla="*/ 544401 w 598508"/>
                  <a:gd name="connsiteY25" fmla="*/ 130045 h 573989"/>
                  <a:gd name="connsiteX26" fmla="*/ 555223 w 598508"/>
                  <a:gd name="connsiteY26" fmla="*/ 113813 h 573989"/>
                  <a:gd name="connsiteX27" fmla="*/ 560633 w 598508"/>
                  <a:gd name="connsiteY27" fmla="*/ 97581 h 573989"/>
                  <a:gd name="connsiteX28" fmla="*/ 571455 w 598508"/>
                  <a:gd name="connsiteY28" fmla="*/ 86760 h 573989"/>
                  <a:gd name="connsiteX29" fmla="*/ 582276 w 598508"/>
                  <a:gd name="connsiteY29" fmla="*/ 70528 h 573989"/>
                  <a:gd name="connsiteX30" fmla="*/ 587687 w 598508"/>
                  <a:gd name="connsiteY30" fmla="*/ 54296 h 573989"/>
                  <a:gd name="connsiteX31" fmla="*/ 598508 w 598508"/>
                  <a:gd name="connsiteY31" fmla="*/ 32654 h 573989"/>
                  <a:gd name="connsiteX32" fmla="*/ 587687 w 598508"/>
                  <a:gd name="connsiteY32" fmla="*/ 5600 h 573989"/>
                  <a:gd name="connsiteX33" fmla="*/ 555223 w 598508"/>
                  <a:gd name="connsiteY33" fmla="*/ 190 h 573989"/>
                  <a:gd name="connsiteX34" fmla="*/ 355029 w 598508"/>
                  <a:gd name="connsiteY34" fmla="*/ 11011 h 573989"/>
                  <a:gd name="connsiteX35" fmla="*/ 214352 w 598508"/>
                  <a:gd name="connsiteY35" fmla="*/ 38064 h 573989"/>
                  <a:gd name="connsiteX36" fmla="*/ 116960 w 598508"/>
                  <a:gd name="connsiteY36" fmla="*/ 75939 h 573989"/>
                  <a:gd name="connsiteX37" fmla="*/ 35800 w 598508"/>
                  <a:gd name="connsiteY37" fmla="*/ 130045 h 573989"/>
                  <a:gd name="connsiteX38" fmla="*/ 19568 w 598508"/>
                  <a:gd name="connsiteY38" fmla="*/ 189562 h 573989"/>
                  <a:gd name="connsiteX39" fmla="*/ 8747 w 598508"/>
                  <a:gd name="connsiteY39" fmla="*/ 222026 h 573989"/>
                  <a:gd name="connsiteX40" fmla="*/ 19568 w 598508"/>
                  <a:gd name="connsiteY40" fmla="*/ 465506 h 573989"/>
                  <a:gd name="connsiteX41" fmla="*/ 52032 w 598508"/>
                  <a:gd name="connsiteY41" fmla="*/ 492559 h 573989"/>
                  <a:gd name="connsiteX42" fmla="*/ 84496 w 598508"/>
                  <a:gd name="connsiteY42" fmla="*/ 514201 h 573989"/>
                  <a:gd name="connsiteX43" fmla="*/ 106139 w 598508"/>
                  <a:gd name="connsiteY43" fmla="*/ 541255 h 573989"/>
                  <a:gd name="connsiteX44" fmla="*/ 122371 w 598508"/>
                  <a:gd name="connsiteY44" fmla="*/ 573719 h 573989"/>
                  <a:gd name="connsiteX45" fmla="*/ 106139 w 598508"/>
                  <a:gd name="connsiteY45" fmla="*/ 557487 h 573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98508" h="573989">
                    <a:moveTo>
                      <a:pt x="106139" y="557487"/>
                    </a:moveTo>
                    <a:cubicBezTo>
                      <a:pt x="107942" y="553880"/>
                      <a:pt x="125207" y="556639"/>
                      <a:pt x="133192" y="552076"/>
                    </a:cubicBezTo>
                    <a:cubicBezTo>
                      <a:pt x="138838" y="548850"/>
                      <a:pt x="139951" y="540922"/>
                      <a:pt x="144013" y="535844"/>
                    </a:cubicBezTo>
                    <a:cubicBezTo>
                      <a:pt x="147200" y="531861"/>
                      <a:pt x="150590" y="527853"/>
                      <a:pt x="154835" y="525023"/>
                    </a:cubicBezTo>
                    <a:cubicBezTo>
                      <a:pt x="161546" y="520549"/>
                      <a:pt x="169914" y="518889"/>
                      <a:pt x="176477" y="514201"/>
                    </a:cubicBezTo>
                    <a:cubicBezTo>
                      <a:pt x="182703" y="509754"/>
                      <a:pt x="186899" y="502949"/>
                      <a:pt x="192709" y="497970"/>
                    </a:cubicBezTo>
                    <a:cubicBezTo>
                      <a:pt x="199556" y="492101"/>
                      <a:pt x="207014" y="486980"/>
                      <a:pt x="214352" y="481738"/>
                    </a:cubicBezTo>
                    <a:cubicBezTo>
                      <a:pt x="219644" y="477958"/>
                      <a:pt x="225588" y="475079"/>
                      <a:pt x="230584" y="470916"/>
                    </a:cubicBezTo>
                    <a:cubicBezTo>
                      <a:pt x="236462" y="466017"/>
                      <a:pt x="240938" y="459583"/>
                      <a:pt x="246816" y="454684"/>
                    </a:cubicBezTo>
                    <a:cubicBezTo>
                      <a:pt x="251812" y="450521"/>
                      <a:pt x="258052" y="448026"/>
                      <a:pt x="263048" y="443863"/>
                    </a:cubicBezTo>
                    <a:cubicBezTo>
                      <a:pt x="268926" y="438965"/>
                      <a:pt x="273401" y="432529"/>
                      <a:pt x="279279" y="427631"/>
                    </a:cubicBezTo>
                    <a:cubicBezTo>
                      <a:pt x="284275" y="423468"/>
                      <a:pt x="290617" y="421092"/>
                      <a:pt x="295511" y="416810"/>
                    </a:cubicBezTo>
                    <a:cubicBezTo>
                      <a:pt x="305109" y="408412"/>
                      <a:pt x="311953" y="396830"/>
                      <a:pt x="322565" y="389756"/>
                    </a:cubicBezTo>
                    <a:cubicBezTo>
                      <a:pt x="338525" y="379116"/>
                      <a:pt x="342010" y="378326"/>
                      <a:pt x="355029" y="362703"/>
                    </a:cubicBezTo>
                    <a:cubicBezTo>
                      <a:pt x="373474" y="340569"/>
                      <a:pt x="359035" y="351284"/>
                      <a:pt x="376671" y="324829"/>
                    </a:cubicBezTo>
                    <a:cubicBezTo>
                      <a:pt x="379501" y="320584"/>
                      <a:pt x="384305" y="317990"/>
                      <a:pt x="387492" y="314007"/>
                    </a:cubicBezTo>
                    <a:cubicBezTo>
                      <a:pt x="391554" y="308929"/>
                      <a:pt x="393716" y="302373"/>
                      <a:pt x="398314" y="297775"/>
                    </a:cubicBezTo>
                    <a:cubicBezTo>
                      <a:pt x="404690" y="291399"/>
                      <a:pt x="413579" y="287919"/>
                      <a:pt x="419956" y="281543"/>
                    </a:cubicBezTo>
                    <a:cubicBezTo>
                      <a:pt x="424554" y="276945"/>
                      <a:pt x="426716" y="270390"/>
                      <a:pt x="430778" y="265312"/>
                    </a:cubicBezTo>
                    <a:cubicBezTo>
                      <a:pt x="433965" y="261329"/>
                      <a:pt x="438769" y="258735"/>
                      <a:pt x="441599" y="254490"/>
                    </a:cubicBezTo>
                    <a:cubicBezTo>
                      <a:pt x="446073" y="247779"/>
                      <a:pt x="447468" y="239214"/>
                      <a:pt x="452420" y="232848"/>
                    </a:cubicBezTo>
                    <a:cubicBezTo>
                      <a:pt x="460250" y="222781"/>
                      <a:pt x="473771" y="217201"/>
                      <a:pt x="479474" y="205794"/>
                    </a:cubicBezTo>
                    <a:cubicBezTo>
                      <a:pt x="483081" y="198580"/>
                      <a:pt x="485821" y="190863"/>
                      <a:pt x="490295" y="184152"/>
                    </a:cubicBezTo>
                    <a:cubicBezTo>
                      <a:pt x="493125" y="179907"/>
                      <a:pt x="497929" y="177313"/>
                      <a:pt x="501116" y="173330"/>
                    </a:cubicBezTo>
                    <a:cubicBezTo>
                      <a:pt x="505178" y="168252"/>
                      <a:pt x="507875" y="162177"/>
                      <a:pt x="511937" y="157099"/>
                    </a:cubicBezTo>
                    <a:cubicBezTo>
                      <a:pt x="526490" y="138908"/>
                      <a:pt x="523354" y="151092"/>
                      <a:pt x="544401" y="130045"/>
                    </a:cubicBezTo>
                    <a:cubicBezTo>
                      <a:pt x="548999" y="125447"/>
                      <a:pt x="551616" y="119224"/>
                      <a:pt x="555223" y="113813"/>
                    </a:cubicBezTo>
                    <a:cubicBezTo>
                      <a:pt x="557026" y="108402"/>
                      <a:pt x="557699" y="102472"/>
                      <a:pt x="560633" y="97581"/>
                    </a:cubicBezTo>
                    <a:cubicBezTo>
                      <a:pt x="563258" y="93207"/>
                      <a:pt x="568268" y="90743"/>
                      <a:pt x="571455" y="86760"/>
                    </a:cubicBezTo>
                    <a:cubicBezTo>
                      <a:pt x="575517" y="81682"/>
                      <a:pt x="579368" y="76344"/>
                      <a:pt x="582276" y="70528"/>
                    </a:cubicBezTo>
                    <a:cubicBezTo>
                      <a:pt x="584827" y="65427"/>
                      <a:pt x="585440" y="59538"/>
                      <a:pt x="587687" y="54296"/>
                    </a:cubicBezTo>
                    <a:cubicBezTo>
                      <a:pt x="590864" y="46883"/>
                      <a:pt x="594901" y="39868"/>
                      <a:pt x="598508" y="32654"/>
                    </a:cubicBezTo>
                    <a:cubicBezTo>
                      <a:pt x="594901" y="23636"/>
                      <a:pt x="595457" y="11428"/>
                      <a:pt x="587687" y="5600"/>
                    </a:cubicBezTo>
                    <a:cubicBezTo>
                      <a:pt x="578911" y="-982"/>
                      <a:pt x="566191" y="-65"/>
                      <a:pt x="555223" y="190"/>
                    </a:cubicBezTo>
                    <a:cubicBezTo>
                      <a:pt x="488412" y="1744"/>
                      <a:pt x="421760" y="7404"/>
                      <a:pt x="355029" y="11011"/>
                    </a:cubicBezTo>
                    <a:cubicBezTo>
                      <a:pt x="308137" y="20029"/>
                      <a:pt x="259653" y="22964"/>
                      <a:pt x="214352" y="38064"/>
                    </a:cubicBezTo>
                    <a:cubicBezTo>
                      <a:pt x="175655" y="50963"/>
                      <a:pt x="153416" y="56639"/>
                      <a:pt x="116960" y="75939"/>
                    </a:cubicBezTo>
                    <a:cubicBezTo>
                      <a:pt x="89703" y="90369"/>
                      <a:pt x="60909" y="112111"/>
                      <a:pt x="35800" y="130045"/>
                    </a:cubicBezTo>
                    <a:cubicBezTo>
                      <a:pt x="3100" y="228149"/>
                      <a:pt x="42511" y="105438"/>
                      <a:pt x="19568" y="189562"/>
                    </a:cubicBezTo>
                    <a:cubicBezTo>
                      <a:pt x="16567" y="200567"/>
                      <a:pt x="12354" y="211205"/>
                      <a:pt x="8747" y="222026"/>
                    </a:cubicBezTo>
                    <a:cubicBezTo>
                      <a:pt x="-5447" y="321381"/>
                      <a:pt x="-2733" y="282643"/>
                      <a:pt x="19568" y="465506"/>
                    </a:cubicBezTo>
                    <a:cubicBezTo>
                      <a:pt x="21671" y="482746"/>
                      <a:pt x="40937" y="485902"/>
                      <a:pt x="52032" y="492559"/>
                    </a:cubicBezTo>
                    <a:cubicBezTo>
                      <a:pt x="63184" y="499250"/>
                      <a:pt x="84496" y="514201"/>
                      <a:pt x="84496" y="514201"/>
                    </a:cubicBezTo>
                    <a:cubicBezTo>
                      <a:pt x="98097" y="555003"/>
                      <a:pt x="78168" y="506289"/>
                      <a:pt x="106139" y="541255"/>
                    </a:cubicBezTo>
                    <a:cubicBezTo>
                      <a:pt x="106746" y="542014"/>
                      <a:pt x="116206" y="577418"/>
                      <a:pt x="122371" y="573719"/>
                    </a:cubicBezTo>
                    <a:cubicBezTo>
                      <a:pt x="132746" y="567494"/>
                      <a:pt x="104336" y="561094"/>
                      <a:pt x="106139" y="5574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765100-5381-1CD9-B05D-EDD9AAD9A3F5}"/>
                </a:ext>
              </a:extLst>
            </p:cNvPr>
            <p:cNvSpPr txBox="1"/>
            <p:nvPr/>
          </p:nvSpPr>
          <p:spPr>
            <a:xfrm>
              <a:off x="6832210" y="1004373"/>
              <a:ext cx="3735475" cy="436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Parametric funnel geometry, adaptable for different slot sizes.</a:t>
              </a:r>
              <a:endParaRPr lang="en-IN" sz="1600" dirty="0" err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7B04A5-9C72-0783-3182-F48AD99D4EFE}"/>
                </a:ext>
              </a:extLst>
            </p:cNvPr>
            <p:cNvSpPr txBox="1"/>
            <p:nvPr/>
          </p:nvSpPr>
          <p:spPr>
            <a:xfrm>
              <a:off x="6952874" y="3416508"/>
              <a:ext cx="3425512" cy="5032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Inner and outer guide rails to maintain precise alignment with the stator slot.</a:t>
              </a:r>
              <a:endParaRPr lang="en-IN" sz="1600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F65A7C-161A-41F6-8C92-5A1ED94A91BB}"/>
                </a:ext>
              </a:extLst>
            </p:cNvPr>
            <p:cNvSpPr txBox="1"/>
            <p:nvPr/>
          </p:nvSpPr>
          <p:spPr>
            <a:xfrm>
              <a:off x="6479508" y="4734078"/>
              <a:ext cx="3168648" cy="4199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Cheap and Easily prototyped.</a:t>
              </a:r>
              <a:br>
                <a:rPr lang="en-IN" sz="1600" dirty="0"/>
              </a:br>
              <a:r>
                <a:rPr lang="en-IN" sz="1600" dirty="0"/>
                <a:t>Material used - PLA</a:t>
              </a:r>
              <a:endParaRPr 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8ABEBF-50EE-0419-1E8F-B45B623A6C91}"/>
                </a:ext>
              </a:extLst>
            </p:cNvPr>
            <p:cNvSpPr txBox="1"/>
            <p:nvPr/>
          </p:nvSpPr>
          <p:spPr>
            <a:xfrm>
              <a:off x="6901416" y="2098234"/>
              <a:ext cx="3546176" cy="602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Flared, tapered internal channel, that guides the slot liner smoothly towards the stator slot.</a:t>
              </a:r>
              <a:endParaRPr lang="en-IN" sz="16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14048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E7B2E-6F9D-7E47-B942-2E6AAF56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91CA9-4B34-6D6A-1EA4-F5B1D6C2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15A79B-A8CF-DB53-6B86-1890CE1E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Limitations of the Initial prototype.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BC243-DCB2-C2B4-9FAC-D8F23009C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F70986-0560-E7DE-A1BF-0CEAED0110F0}"/>
              </a:ext>
            </a:extLst>
          </p:cNvPr>
          <p:cNvGrpSpPr/>
          <p:nvPr/>
        </p:nvGrpSpPr>
        <p:grpSpPr>
          <a:xfrm>
            <a:off x="911424" y="850637"/>
            <a:ext cx="4283169" cy="5234207"/>
            <a:chOff x="1380784" y="945886"/>
            <a:chExt cx="4283169" cy="523420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7FB2DAB-77C2-462C-8E0C-A11BBA38300B}"/>
                </a:ext>
              </a:extLst>
            </p:cNvPr>
            <p:cNvGrpSpPr/>
            <p:nvPr/>
          </p:nvGrpSpPr>
          <p:grpSpPr>
            <a:xfrm>
              <a:off x="1380784" y="945886"/>
              <a:ext cx="4283169" cy="2532804"/>
              <a:chOff x="2037493" y="2067688"/>
              <a:chExt cx="2372728" cy="2532804"/>
            </a:xfrm>
          </p:grpSpPr>
          <p:sp>
            <p:nvSpPr>
              <p:cNvPr id="39" name="Rectangle: Top Corners Rounded 38">
                <a:extLst>
                  <a:ext uri="{FF2B5EF4-FFF2-40B4-BE49-F238E27FC236}">
                    <a16:creationId xmlns:a16="http://schemas.microsoft.com/office/drawing/2014/main" id="{3B24B5B3-0446-8A3F-25A8-1FF6A1DCA81B}"/>
                  </a:ext>
                </a:extLst>
              </p:cNvPr>
              <p:cNvSpPr/>
              <p:nvPr/>
            </p:nvSpPr>
            <p:spPr>
              <a:xfrm>
                <a:off x="2037493" y="2067688"/>
                <a:ext cx="2372728" cy="177119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FD853D2-FBA4-4AB6-F6B0-3BE46C5A7254}"/>
                  </a:ext>
                </a:extLst>
              </p:cNvPr>
              <p:cNvSpPr/>
              <p:nvPr/>
            </p:nvSpPr>
            <p:spPr>
              <a:xfrm>
                <a:off x="2037493" y="3838880"/>
                <a:ext cx="2372728" cy="761612"/>
              </a:xfrm>
              <a:custGeom>
                <a:avLst/>
                <a:gdLst>
                  <a:gd name="connsiteX0" fmla="*/ 0 w 2372728"/>
                  <a:gd name="connsiteY0" fmla="*/ 0 h 761612"/>
                  <a:gd name="connsiteX1" fmla="*/ 2372728 w 2372728"/>
                  <a:gd name="connsiteY1" fmla="*/ 0 h 761612"/>
                  <a:gd name="connsiteX2" fmla="*/ 2372728 w 2372728"/>
                  <a:gd name="connsiteY2" fmla="*/ 761612 h 761612"/>
                  <a:gd name="connsiteX3" fmla="*/ 0 w 2372728"/>
                  <a:gd name="connsiteY3" fmla="*/ 761612 h 761612"/>
                  <a:gd name="connsiteX4" fmla="*/ 0 w 2372728"/>
                  <a:gd name="connsiteY4" fmla="*/ 0 h 761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2728" h="761612">
                    <a:moveTo>
                      <a:pt x="0" y="0"/>
                    </a:moveTo>
                    <a:lnTo>
                      <a:pt x="2372728" y="0"/>
                    </a:lnTo>
                    <a:lnTo>
                      <a:pt x="2372728" y="761612"/>
                    </a:lnTo>
                    <a:lnTo>
                      <a:pt x="0" y="7616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9070" tIns="0" rIns="761483" bIns="0" numCol="1" spcCol="1270" anchor="ctr" anchorCtr="0">
                <a:noAutofit/>
              </a:bodyPr>
              <a:lstStyle/>
              <a:p>
                <a:pPr marL="0" lvl="0" indent="0" algn="l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4700" kern="1200"/>
              </a:p>
            </p:txBody>
          </p:sp>
        </p:grpSp>
        <p:pic>
          <p:nvPicPr>
            <p:cNvPr id="35" name="Picture 34" descr="A grey rectangular object with a white background&#10;&#10;AI-generated content may be incorrect.">
              <a:extLst>
                <a:ext uri="{FF2B5EF4-FFF2-40B4-BE49-F238E27FC236}">
                  <a16:creationId xmlns:a16="http://schemas.microsoft.com/office/drawing/2014/main" id="{F2DAD98F-4E1B-8F24-9E76-59EF323B6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0" t="8573" b="4761"/>
            <a:stretch>
              <a:fillRect/>
            </a:stretch>
          </p:blipFill>
          <p:spPr bwMode="auto">
            <a:xfrm>
              <a:off x="2639616" y="1252426"/>
              <a:ext cx="2400300" cy="134574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EECBF5-E9BE-E480-3897-A4DAEF242869}"/>
                </a:ext>
              </a:extLst>
            </p:cNvPr>
            <p:cNvGrpSpPr/>
            <p:nvPr/>
          </p:nvGrpSpPr>
          <p:grpSpPr>
            <a:xfrm>
              <a:off x="1380784" y="3647289"/>
              <a:ext cx="4283169" cy="2532804"/>
              <a:chOff x="1812830" y="3681641"/>
              <a:chExt cx="4283169" cy="253280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BD96084-B011-9182-E282-F9B350A3CF1C}"/>
                  </a:ext>
                </a:extLst>
              </p:cNvPr>
              <p:cNvGrpSpPr/>
              <p:nvPr/>
            </p:nvGrpSpPr>
            <p:grpSpPr>
              <a:xfrm>
                <a:off x="1812830" y="3681641"/>
                <a:ext cx="4283169" cy="2532804"/>
                <a:chOff x="4811744" y="2067688"/>
                <a:chExt cx="2372728" cy="2532804"/>
              </a:xfrm>
            </p:grpSpPr>
            <p:sp>
              <p:nvSpPr>
                <p:cNvPr id="42" name="Rectangle: Top Corners Rounded 41">
                  <a:extLst>
                    <a:ext uri="{FF2B5EF4-FFF2-40B4-BE49-F238E27FC236}">
                      <a16:creationId xmlns:a16="http://schemas.microsoft.com/office/drawing/2014/main" id="{7B595EA5-482A-8A93-DB26-9AB5AB81798A}"/>
                    </a:ext>
                  </a:extLst>
                </p:cNvPr>
                <p:cNvSpPr/>
                <p:nvPr/>
              </p:nvSpPr>
              <p:spPr>
                <a:xfrm>
                  <a:off x="4811744" y="2067688"/>
                  <a:ext cx="2372728" cy="1771191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4EEF1E6-4861-E4D6-D030-DACCE9252FB9}"/>
                    </a:ext>
                  </a:extLst>
                </p:cNvPr>
                <p:cNvSpPr/>
                <p:nvPr/>
              </p:nvSpPr>
              <p:spPr>
                <a:xfrm>
                  <a:off x="4811744" y="3838880"/>
                  <a:ext cx="2372728" cy="761612"/>
                </a:xfrm>
                <a:custGeom>
                  <a:avLst/>
                  <a:gdLst>
                    <a:gd name="connsiteX0" fmla="*/ 0 w 2372728"/>
                    <a:gd name="connsiteY0" fmla="*/ 0 h 761612"/>
                    <a:gd name="connsiteX1" fmla="*/ 2372728 w 2372728"/>
                    <a:gd name="connsiteY1" fmla="*/ 0 h 761612"/>
                    <a:gd name="connsiteX2" fmla="*/ 2372728 w 2372728"/>
                    <a:gd name="connsiteY2" fmla="*/ 761612 h 761612"/>
                    <a:gd name="connsiteX3" fmla="*/ 0 w 2372728"/>
                    <a:gd name="connsiteY3" fmla="*/ 761612 h 761612"/>
                    <a:gd name="connsiteX4" fmla="*/ 0 w 2372728"/>
                    <a:gd name="connsiteY4" fmla="*/ 0 h 761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2728" h="761612">
                      <a:moveTo>
                        <a:pt x="0" y="0"/>
                      </a:moveTo>
                      <a:lnTo>
                        <a:pt x="2372728" y="0"/>
                      </a:lnTo>
                      <a:lnTo>
                        <a:pt x="2372728" y="761612"/>
                      </a:lnTo>
                      <a:lnTo>
                        <a:pt x="0" y="761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070" tIns="0" rIns="761483" bIns="0" numCol="1" spcCol="1270" anchor="ctr" anchorCtr="0">
                  <a:noAutofit/>
                </a:bodyPr>
                <a:lstStyle/>
                <a:p>
                  <a:pPr marL="0" lvl="0" indent="0" algn="l" defTabSz="2089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4700" kern="1200"/>
                </a:p>
              </p:txBody>
            </p:sp>
          </p:grpSp>
          <p:pic>
            <p:nvPicPr>
              <p:cNvPr id="30" name="Picture 29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C0B0ADE0-74F6-9838-B8F2-B879408C9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0"/>
              <a:stretch>
                <a:fillRect/>
              </a:stretch>
            </p:blipFill>
            <p:spPr bwMode="auto">
              <a:xfrm>
                <a:off x="2151951" y="3878511"/>
                <a:ext cx="3788410" cy="150939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393E84-D2BD-426E-27FD-D977E644D368}"/>
                </a:ext>
              </a:extLst>
            </p:cNvPr>
            <p:cNvSpPr txBox="1"/>
            <p:nvPr/>
          </p:nvSpPr>
          <p:spPr>
            <a:xfrm>
              <a:off x="2722206" y="2982798"/>
              <a:ext cx="1783807" cy="3207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Initial Prototype</a:t>
              </a:r>
              <a:endParaRPr lang="en-IN" sz="1800" dirty="0" err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C47A68-1F61-373C-FA2E-43113C43D29A}"/>
                </a:ext>
              </a:extLst>
            </p:cNvPr>
            <p:cNvSpPr txBox="1"/>
            <p:nvPr/>
          </p:nvSpPr>
          <p:spPr>
            <a:xfrm>
              <a:off x="2923919" y="5688147"/>
              <a:ext cx="2082421" cy="3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Final Prototype</a:t>
              </a:r>
              <a:endParaRPr lang="en-IN" sz="1800" dirty="0" err="1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0541A70-AFA0-D9BC-8D81-F9AC6B9B91C2}"/>
              </a:ext>
            </a:extLst>
          </p:cNvPr>
          <p:cNvSpPr txBox="1"/>
          <p:nvPr/>
        </p:nvSpPr>
        <p:spPr>
          <a:xfrm>
            <a:off x="5808621" y="1442317"/>
            <a:ext cx="5616624" cy="35283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u="sng" dirty="0"/>
              <a:t>Prototype Evaluation: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initial prototype confirmed the feasibility of the parametric funnel concept but revealed key weaknesses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Three external guide rails made insertion process-sensitive and dependent on precise alignment.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Short tail section and wide inlet shifted the center of gravity forward, causing funnel instability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Complex geometry reduced adaptability across stator types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Findings guided redesign for improved tolerance, locking, and stability in automated use.</a:t>
            </a:r>
          </a:p>
        </p:txBody>
      </p:sp>
    </p:spTree>
    <p:extLst>
      <p:ext uri="{BB962C8B-B14F-4D97-AF65-F5344CB8AC3E}">
        <p14:creationId xmlns:p14="http://schemas.microsoft.com/office/powerpoint/2010/main" val="428803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F26B0-55AC-112A-8C8B-4457D5A3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9E08-1FE5-9424-D17B-C461D03A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A91BB-6A33-25AF-3C86-7E636F2C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Development: Addressing the Shortcomings of the Initial Funnel Design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D4F-F9DD-9762-C410-9AEA05105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191A09-8077-D49C-8877-6D223848F99F}"/>
              </a:ext>
            </a:extLst>
          </p:cNvPr>
          <p:cNvGrpSpPr/>
          <p:nvPr/>
        </p:nvGrpSpPr>
        <p:grpSpPr>
          <a:xfrm>
            <a:off x="695400" y="1340768"/>
            <a:ext cx="5038575" cy="4389937"/>
            <a:chOff x="3499176" y="1052242"/>
            <a:chExt cx="5038575" cy="43899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2086E9-C913-1A7A-13F5-BA562B94E083}"/>
                </a:ext>
              </a:extLst>
            </p:cNvPr>
            <p:cNvGrpSpPr/>
            <p:nvPr/>
          </p:nvGrpSpPr>
          <p:grpSpPr>
            <a:xfrm>
              <a:off x="3557603" y="1052242"/>
              <a:ext cx="1701499" cy="1527277"/>
              <a:chOff x="270499" y="-32787"/>
              <a:chExt cx="1898650" cy="1906793"/>
            </a:xfrm>
          </p:grpSpPr>
          <p:pic>
            <p:nvPicPr>
              <p:cNvPr id="22" name="Picture 21" descr="A white object with a curved section&#10;&#10;AI-generated content may be incorrect.">
                <a:extLst>
                  <a:ext uri="{FF2B5EF4-FFF2-40B4-BE49-F238E27FC236}">
                    <a16:creationId xmlns:a16="http://schemas.microsoft.com/office/drawing/2014/main" id="{51C65056-BD67-8241-3097-2DDB99BA2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" t="2954" r="4864"/>
              <a:stretch>
                <a:fillRect/>
              </a:stretch>
            </p:blipFill>
            <p:spPr bwMode="auto">
              <a:xfrm>
                <a:off x="270499" y="-32787"/>
                <a:ext cx="1898650" cy="1460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FFCEC5C0-F9E5-080C-A615-054CE860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051" y="1487291"/>
                <a:ext cx="1275213" cy="3867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B1AE47-30F2-B200-7AA7-C8ECD8C57C69}"/>
                </a:ext>
              </a:extLst>
            </p:cNvPr>
            <p:cNvGrpSpPr/>
            <p:nvPr/>
          </p:nvGrpSpPr>
          <p:grpSpPr>
            <a:xfrm>
              <a:off x="6661659" y="1079128"/>
              <a:ext cx="1657056" cy="1568729"/>
              <a:chOff x="0" y="0"/>
              <a:chExt cx="1911350" cy="2030412"/>
            </a:xfrm>
          </p:grpSpPr>
          <p:pic>
            <p:nvPicPr>
              <p:cNvPr id="20" name="Picture 19" descr="A white object with a zipper&#10;&#10;AI-generated content may be incorrect.">
                <a:extLst>
                  <a:ext uri="{FF2B5EF4-FFF2-40B4-BE49-F238E27FC236}">
                    <a16:creationId xmlns:a16="http://schemas.microsoft.com/office/drawing/2014/main" id="{E5142808-649E-814F-7BA1-F282F9749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4" r="3925"/>
              <a:stretch>
                <a:fillRect/>
              </a:stretch>
            </p:blipFill>
            <p:spPr bwMode="auto">
              <a:xfrm>
                <a:off x="0" y="0"/>
                <a:ext cx="1911350" cy="158115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Text Box 2">
                <a:extLst>
                  <a:ext uri="{FF2B5EF4-FFF2-40B4-BE49-F238E27FC236}">
                    <a16:creationId xmlns:a16="http://schemas.microsoft.com/office/drawing/2014/main" id="{C15FA9EE-A193-E20E-628F-E9316F7D3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189" y="1643696"/>
                <a:ext cx="1307273" cy="3867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70E221-2131-9291-4BE3-96981073C1D1}"/>
                </a:ext>
              </a:extLst>
            </p:cNvPr>
            <p:cNvGrpSpPr/>
            <p:nvPr/>
          </p:nvGrpSpPr>
          <p:grpSpPr>
            <a:xfrm>
              <a:off x="5312795" y="1107869"/>
              <a:ext cx="1295171" cy="2604666"/>
              <a:chOff x="133366" y="-61479"/>
              <a:chExt cx="1295400" cy="2931045"/>
            </a:xfrm>
          </p:grpSpPr>
          <p:pic>
            <p:nvPicPr>
              <p:cNvPr id="18" name="Picture 17" descr="A white rectangular object with black lines&#10;&#10;AI-generated content may be incorrect.">
                <a:extLst>
                  <a:ext uri="{FF2B5EF4-FFF2-40B4-BE49-F238E27FC236}">
                    <a16:creationId xmlns:a16="http://schemas.microsoft.com/office/drawing/2014/main" id="{A8D75E44-8F94-A576-5982-32848275B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8" r="2712"/>
              <a:stretch>
                <a:fillRect/>
              </a:stretch>
            </p:blipFill>
            <p:spPr bwMode="auto">
              <a:xfrm>
                <a:off x="133366" y="-61479"/>
                <a:ext cx="1295400" cy="24320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99F3748-58C7-E3B1-AAEA-FF07166FB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76" y="2482851"/>
                <a:ext cx="9652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6E5ABD-6FA6-ED69-902A-CE87B234CE48}"/>
                </a:ext>
              </a:extLst>
            </p:cNvPr>
            <p:cNvGrpSpPr/>
            <p:nvPr/>
          </p:nvGrpSpPr>
          <p:grpSpPr>
            <a:xfrm>
              <a:off x="3499176" y="3742833"/>
              <a:ext cx="2431619" cy="1398065"/>
              <a:chOff x="390236" y="29552"/>
              <a:chExt cx="2432050" cy="1573250"/>
            </a:xfrm>
          </p:grpSpPr>
          <p:pic>
            <p:nvPicPr>
              <p:cNvPr id="16" name="Picture 15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2269A3DD-C6BA-8693-4BFE-A72F1814D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2" t="3930"/>
              <a:stretch>
                <a:fillRect/>
              </a:stretch>
            </p:blipFill>
            <p:spPr bwMode="auto">
              <a:xfrm>
                <a:off x="390236" y="29552"/>
                <a:ext cx="2432050" cy="10223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49FD4F38-CD95-685E-8DB5-2D6F8476B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564" y="1216087"/>
                <a:ext cx="10731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Side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5F678F-C2C0-53EC-9B8F-814725A2B024}"/>
                </a:ext>
              </a:extLst>
            </p:cNvPr>
            <p:cNvGrpSpPr/>
            <p:nvPr/>
          </p:nvGrpSpPr>
          <p:grpSpPr>
            <a:xfrm>
              <a:off x="6442622" y="3317427"/>
              <a:ext cx="2095129" cy="2124752"/>
              <a:chOff x="41566" y="-339850"/>
              <a:chExt cx="2095500" cy="2390996"/>
            </a:xfrm>
          </p:grpSpPr>
          <p:pic>
            <p:nvPicPr>
              <p:cNvPr id="14" name="Picture 13" descr="A white box with a handle">
                <a:extLst>
                  <a:ext uri="{FF2B5EF4-FFF2-40B4-BE49-F238E27FC236}">
                    <a16:creationId xmlns:a16="http://schemas.microsoft.com/office/drawing/2014/main" id="{5C189384-6F99-6426-EE77-A1D5F994C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6" t="4564" r="3428" b="3770"/>
              <a:stretch>
                <a:fillRect/>
              </a:stretch>
            </p:blipFill>
            <p:spPr bwMode="auto">
              <a:xfrm>
                <a:off x="41566" y="-339850"/>
                <a:ext cx="2095500" cy="187959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A724CF4A-7607-9BC6-F75C-E95C03A85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783" y="1664431"/>
                <a:ext cx="13335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e) Isometric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AF7854-EE4B-E3A4-1567-F708801E0172}"/>
              </a:ext>
            </a:extLst>
          </p:cNvPr>
          <p:cNvGrpSpPr/>
          <p:nvPr/>
        </p:nvGrpSpPr>
        <p:grpSpPr>
          <a:xfrm>
            <a:off x="1989553" y="575033"/>
            <a:ext cx="8930982" cy="5418667"/>
            <a:chOff x="2745794" y="351186"/>
            <a:chExt cx="8930982" cy="541866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655870-638F-68DE-6B4A-2B53D6628660}"/>
                </a:ext>
              </a:extLst>
            </p:cNvPr>
            <p:cNvGrpSpPr/>
            <p:nvPr/>
          </p:nvGrpSpPr>
          <p:grpSpPr>
            <a:xfrm>
              <a:off x="2745794" y="351186"/>
              <a:ext cx="8930982" cy="5418667"/>
              <a:chOff x="2745794" y="351186"/>
              <a:chExt cx="8930982" cy="541866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5E557CC-D626-AA84-9084-61B11141FE35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930982" cy="5418667"/>
                <a:chOff x="2745794" y="351186"/>
                <a:chExt cx="8930982" cy="5418667"/>
              </a:xfrm>
            </p:grpSpPr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3B493A69-D7FD-9400-5E83-F6DE604FC432}"/>
                    </a:ext>
                  </a:extLst>
                </p:cNvPr>
                <p:cNvSpPr/>
                <p:nvPr/>
              </p:nvSpPr>
              <p:spPr>
                <a:xfrm>
                  <a:off x="7320136" y="3264378"/>
                  <a:ext cx="4356640" cy="799302"/>
                </a:xfrm>
                <a:prstGeom prst="flowChartProcess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831BF71-C609-75BD-9E1D-EFDC3C81F301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930982" cy="5418667"/>
                  <a:chOff x="2131008" y="719666"/>
                  <a:chExt cx="9697534" cy="5418667"/>
                </a:xfrm>
              </p:grpSpPr>
              <p:sp>
                <p:nvSpPr>
                  <p:cNvPr id="30" name="Flowchart: Process 29">
                    <a:extLst>
                      <a:ext uri="{FF2B5EF4-FFF2-40B4-BE49-F238E27FC236}">
                        <a16:creationId xmlns:a16="http://schemas.microsoft.com/office/drawing/2014/main" id="{A81B166F-61F5-FDCF-BB91-53F427F7C7A1}"/>
                      </a:ext>
                    </a:extLst>
                  </p:cNvPr>
                  <p:cNvSpPr/>
                  <p:nvPr/>
                </p:nvSpPr>
                <p:spPr>
                  <a:xfrm>
                    <a:off x="6174659" y="4926599"/>
                    <a:ext cx="5653883" cy="799302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1" name="Flowchart: Process 30">
                    <a:extLst>
                      <a:ext uri="{FF2B5EF4-FFF2-40B4-BE49-F238E27FC236}">
                        <a16:creationId xmlns:a16="http://schemas.microsoft.com/office/drawing/2014/main" id="{18BE9940-7B09-C4F6-C7D1-437E2C43FC0F}"/>
                      </a:ext>
                    </a:extLst>
                  </p:cNvPr>
                  <p:cNvSpPr/>
                  <p:nvPr/>
                </p:nvSpPr>
                <p:spPr>
                  <a:xfrm>
                    <a:off x="7097968" y="2416761"/>
                    <a:ext cx="4730574" cy="799301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2" name="Flowchart: Process 31">
                    <a:extLst>
                      <a:ext uri="{FF2B5EF4-FFF2-40B4-BE49-F238E27FC236}">
                        <a16:creationId xmlns:a16="http://schemas.microsoft.com/office/drawing/2014/main" id="{027F678B-AF6C-4FFA-78BF-B70377D9DB97}"/>
                      </a:ext>
                    </a:extLst>
                  </p:cNvPr>
                  <p:cNvSpPr/>
                  <p:nvPr/>
                </p:nvSpPr>
                <p:spPr>
                  <a:xfrm>
                    <a:off x="6112574" y="1176459"/>
                    <a:ext cx="5715968" cy="823505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3" name="Block Arc 32">
                    <a:extLst>
                      <a:ext uri="{FF2B5EF4-FFF2-40B4-BE49-F238E27FC236}">
                        <a16:creationId xmlns:a16="http://schemas.microsoft.com/office/drawing/2014/main" id="{706D8671-E755-E5D8-633B-3977617B9900}"/>
                      </a:ext>
                    </a:extLst>
                  </p:cNvPr>
                  <p:cNvSpPr/>
                  <p:nvPr/>
                </p:nvSpPr>
                <p:spPr>
                  <a:xfrm>
                    <a:off x="2131008" y="719666"/>
                    <a:ext cx="5310926" cy="5418667"/>
                  </a:xfrm>
                  <a:prstGeom prst="blockArc">
                    <a:avLst>
                      <a:gd name="adj1" fmla="val 17527788"/>
                      <a:gd name="adj2" fmla="val 4119114"/>
                      <a:gd name="adj3" fmla="val 575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F750A4E-4A22-44EC-DFF9-9D6471CF0FE4}"/>
                      </a:ext>
                    </a:extLst>
                  </p:cNvPr>
                  <p:cNvSpPr/>
                  <p:nvPr/>
                </p:nvSpPr>
                <p:spPr>
                  <a:xfrm>
                    <a:off x="7557498" y="1198676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1A317F0A-920C-0D9F-9CDF-6463CAA51317}"/>
                      </a:ext>
                    </a:extLst>
                  </p:cNvPr>
                  <p:cNvSpPr/>
                  <p:nvPr/>
                </p:nvSpPr>
                <p:spPr>
                  <a:xfrm>
                    <a:off x="8099107" y="2767922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244548F-FCC2-088C-D4C5-B5BBABACFA8E}"/>
                      </a:ext>
                    </a:extLst>
                  </p:cNvPr>
                  <p:cNvSpPr/>
                  <p:nvPr/>
                </p:nvSpPr>
                <p:spPr>
                  <a:xfrm>
                    <a:off x="7557498" y="4370763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</p:grpSp>
          </p:grp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47D87F5-F21B-EE2C-5FAA-27FFA87D066A}"/>
                  </a:ext>
                </a:extLst>
              </p:cNvPr>
              <p:cNvSpPr/>
              <p:nvPr/>
            </p:nvSpPr>
            <p:spPr>
              <a:xfrm>
                <a:off x="6317673" y="1063949"/>
                <a:ext cx="602672" cy="757924"/>
              </a:xfrm>
              <a:custGeom>
                <a:avLst/>
                <a:gdLst>
                  <a:gd name="connsiteX0" fmla="*/ 20782 w 602672"/>
                  <a:gd name="connsiteY0" fmla="*/ 2851 h 757924"/>
                  <a:gd name="connsiteX1" fmla="*/ 55418 w 602672"/>
                  <a:gd name="connsiteY1" fmla="*/ 9778 h 757924"/>
                  <a:gd name="connsiteX2" fmla="*/ 117763 w 602672"/>
                  <a:gd name="connsiteY2" fmla="*/ 44415 h 757924"/>
                  <a:gd name="connsiteX3" fmla="*/ 138545 w 602672"/>
                  <a:gd name="connsiteY3" fmla="*/ 65196 h 757924"/>
                  <a:gd name="connsiteX4" fmla="*/ 187036 w 602672"/>
                  <a:gd name="connsiteY4" fmla="*/ 92906 h 757924"/>
                  <a:gd name="connsiteX5" fmla="*/ 263236 w 602672"/>
                  <a:gd name="connsiteY5" fmla="*/ 162178 h 757924"/>
                  <a:gd name="connsiteX6" fmla="*/ 290945 w 602672"/>
                  <a:gd name="connsiteY6" fmla="*/ 189887 h 757924"/>
                  <a:gd name="connsiteX7" fmla="*/ 318654 w 602672"/>
                  <a:gd name="connsiteY7" fmla="*/ 210669 h 757924"/>
                  <a:gd name="connsiteX8" fmla="*/ 353291 w 602672"/>
                  <a:gd name="connsiteY8" fmla="*/ 252233 h 757924"/>
                  <a:gd name="connsiteX9" fmla="*/ 374072 w 602672"/>
                  <a:gd name="connsiteY9" fmla="*/ 259160 h 757924"/>
                  <a:gd name="connsiteX10" fmla="*/ 401782 w 602672"/>
                  <a:gd name="connsiteY10" fmla="*/ 279942 h 757924"/>
                  <a:gd name="connsiteX11" fmla="*/ 422563 w 602672"/>
                  <a:gd name="connsiteY11" fmla="*/ 293796 h 757924"/>
                  <a:gd name="connsiteX12" fmla="*/ 436418 w 602672"/>
                  <a:gd name="connsiteY12" fmla="*/ 321506 h 757924"/>
                  <a:gd name="connsiteX13" fmla="*/ 457200 w 602672"/>
                  <a:gd name="connsiteY13" fmla="*/ 335360 h 757924"/>
                  <a:gd name="connsiteX14" fmla="*/ 477982 w 602672"/>
                  <a:gd name="connsiteY14" fmla="*/ 356142 h 757924"/>
                  <a:gd name="connsiteX15" fmla="*/ 491836 w 602672"/>
                  <a:gd name="connsiteY15" fmla="*/ 383851 h 757924"/>
                  <a:gd name="connsiteX16" fmla="*/ 519545 w 602672"/>
                  <a:gd name="connsiteY16" fmla="*/ 432342 h 757924"/>
                  <a:gd name="connsiteX17" fmla="*/ 526472 w 602672"/>
                  <a:gd name="connsiteY17" fmla="*/ 453124 h 757924"/>
                  <a:gd name="connsiteX18" fmla="*/ 554182 w 602672"/>
                  <a:gd name="connsiteY18" fmla="*/ 494687 h 757924"/>
                  <a:gd name="connsiteX19" fmla="*/ 581891 w 602672"/>
                  <a:gd name="connsiteY19" fmla="*/ 543178 h 757924"/>
                  <a:gd name="connsiteX20" fmla="*/ 602672 w 602672"/>
                  <a:gd name="connsiteY20" fmla="*/ 612451 h 757924"/>
                  <a:gd name="connsiteX21" fmla="*/ 588818 w 602672"/>
                  <a:gd name="connsiteY21" fmla="*/ 681724 h 757924"/>
                  <a:gd name="connsiteX22" fmla="*/ 547254 w 602672"/>
                  <a:gd name="connsiteY22" fmla="*/ 723287 h 757924"/>
                  <a:gd name="connsiteX23" fmla="*/ 498763 w 602672"/>
                  <a:gd name="connsiteY23" fmla="*/ 737142 h 757924"/>
                  <a:gd name="connsiteX24" fmla="*/ 381000 w 602672"/>
                  <a:gd name="connsiteY24" fmla="*/ 757924 h 757924"/>
                  <a:gd name="connsiteX25" fmla="*/ 145472 w 602672"/>
                  <a:gd name="connsiteY25" fmla="*/ 702506 h 757924"/>
                  <a:gd name="connsiteX26" fmla="*/ 90054 w 602672"/>
                  <a:gd name="connsiteY26" fmla="*/ 647087 h 757924"/>
                  <a:gd name="connsiteX27" fmla="*/ 13854 w 602672"/>
                  <a:gd name="connsiteY27" fmla="*/ 439269 h 757924"/>
                  <a:gd name="connsiteX28" fmla="*/ 0 w 602672"/>
                  <a:gd name="connsiteY28" fmla="*/ 342287 h 757924"/>
                  <a:gd name="connsiteX29" fmla="*/ 6927 w 602672"/>
                  <a:gd name="connsiteY29" fmla="*/ 79051 h 757924"/>
                  <a:gd name="connsiteX30" fmla="*/ 20782 w 602672"/>
                  <a:gd name="connsiteY30" fmla="*/ 58269 h 757924"/>
                  <a:gd name="connsiteX31" fmla="*/ 20782 w 602672"/>
                  <a:gd name="connsiteY31" fmla="*/ 2851 h 75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2672" h="757924">
                    <a:moveTo>
                      <a:pt x="20782" y="2851"/>
                    </a:moveTo>
                    <a:cubicBezTo>
                      <a:pt x="26555" y="-5231"/>
                      <a:pt x="44248" y="6055"/>
                      <a:pt x="55418" y="9778"/>
                    </a:cubicBezTo>
                    <a:cubicBezTo>
                      <a:pt x="67260" y="13725"/>
                      <a:pt x="110661" y="39089"/>
                      <a:pt x="117763" y="44415"/>
                    </a:cubicBezTo>
                    <a:cubicBezTo>
                      <a:pt x="125600" y="50293"/>
                      <a:pt x="131019" y="58925"/>
                      <a:pt x="138545" y="65196"/>
                    </a:cubicBezTo>
                    <a:cubicBezTo>
                      <a:pt x="161427" y="84264"/>
                      <a:pt x="159933" y="75966"/>
                      <a:pt x="187036" y="92906"/>
                    </a:cubicBezTo>
                    <a:cubicBezTo>
                      <a:pt x="217703" y="112073"/>
                      <a:pt x="236932" y="135874"/>
                      <a:pt x="263236" y="162178"/>
                    </a:cubicBezTo>
                    <a:cubicBezTo>
                      <a:pt x="272472" y="171414"/>
                      <a:pt x="280495" y="182050"/>
                      <a:pt x="290945" y="189887"/>
                    </a:cubicBezTo>
                    <a:cubicBezTo>
                      <a:pt x="300181" y="196814"/>
                      <a:pt x="310490" y="202505"/>
                      <a:pt x="318654" y="210669"/>
                    </a:cubicBezTo>
                    <a:cubicBezTo>
                      <a:pt x="344211" y="236226"/>
                      <a:pt x="319246" y="229536"/>
                      <a:pt x="353291" y="252233"/>
                    </a:cubicBezTo>
                    <a:cubicBezTo>
                      <a:pt x="359366" y="256283"/>
                      <a:pt x="367145" y="256851"/>
                      <a:pt x="374072" y="259160"/>
                    </a:cubicBezTo>
                    <a:cubicBezTo>
                      <a:pt x="383309" y="266087"/>
                      <a:pt x="392387" y="273231"/>
                      <a:pt x="401782" y="279942"/>
                    </a:cubicBezTo>
                    <a:cubicBezTo>
                      <a:pt x="408557" y="284781"/>
                      <a:pt x="417233" y="287400"/>
                      <a:pt x="422563" y="293796"/>
                    </a:cubicBezTo>
                    <a:cubicBezTo>
                      <a:pt x="429174" y="301729"/>
                      <a:pt x="429807" y="313573"/>
                      <a:pt x="436418" y="321506"/>
                    </a:cubicBezTo>
                    <a:cubicBezTo>
                      <a:pt x="441748" y="327902"/>
                      <a:pt x="450804" y="330030"/>
                      <a:pt x="457200" y="335360"/>
                    </a:cubicBezTo>
                    <a:cubicBezTo>
                      <a:pt x="464726" y="341632"/>
                      <a:pt x="471055" y="349215"/>
                      <a:pt x="477982" y="356142"/>
                    </a:cubicBezTo>
                    <a:cubicBezTo>
                      <a:pt x="482600" y="365378"/>
                      <a:pt x="486713" y="374885"/>
                      <a:pt x="491836" y="383851"/>
                    </a:cubicBezTo>
                    <a:cubicBezTo>
                      <a:pt x="511715" y="418639"/>
                      <a:pt x="501601" y="390471"/>
                      <a:pt x="519545" y="432342"/>
                    </a:cubicBezTo>
                    <a:cubicBezTo>
                      <a:pt x="522421" y="439054"/>
                      <a:pt x="522926" y="446741"/>
                      <a:pt x="526472" y="453124"/>
                    </a:cubicBezTo>
                    <a:cubicBezTo>
                      <a:pt x="534559" y="467680"/>
                      <a:pt x="554182" y="494687"/>
                      <a:pt x="554182" y="494687"/>
                    </a:cubicBezTo>
                    <a:cubicBezTo>
                      <a:pt x="575369" y="558251"/>
                      <a:pt x="539953" y="459301"/>
                      <a:pt x="581891" y="543178"/>
                    </a:cubicBezTo>
                    <a:cubicBezTo>
                      <a:pt x="590323" y="560042"/>
                      <a:pt x="597701" y="592565"/>
                      <a:pt x="602672" y="612451"/>
                    </a:cubicBezTo>
                    <a:cubicBezTo>
                      <a:pt x="598054" y="635542"/>
                      <a:pt x="595743" y="659217"/>
                      <a:pt x="588818" y="681724"/>
                    </a:cubicBezTo>
                    <a:cubicBezTo>
                      <a:pt x="583861" y="697834"/>
                      <a:pt x="560404" y="717310"/>
                      <a:pt x="547254" y="723287"/>
                    </a:cubicBezTo>
                    <a:cubicBezTo>
                      <a:pt x="531950" y="730243"/>
                      <a:pt x="515072" y="733065"/>
                      <a:pt x="498763" y="737142"/>
                    </a:cubicBezTo>
                    <a:cubicBezTo>
                      <a:pt x="436144" y="752797"/>
                      <a:pt x="441889" y="750312"/>
                      <a:pt x="381000" y="757924"/>
                    </a:cubicBezTo>
                    <a:cubicBezTo>
                      <a:pt x="274008" y="745085"/>
                      <a:pt x="221927" y="760972"/>
                      <a:pt x="145472" y="702506"/>
                    </a:cubicBezTo>
                    <a:cubicBezTo>
                      <a:pt x="124720" y="686637"/>
                      <a:pt x="108527" y="665560"/>
                      <a:pt x="90054" y="647087"/>
                    </a:cubicBezTo>
                    <a:cubicBezTo>
                      <a:pt x="7693" y="465892"/>
                      <a:pt x="29501" y="554010"/>
                      <a:pt x="13854" y="439269"/>
                    </a:cubicBezTo>
                    <a:cubicBezTo>
                      <a:pt x="9442" y="406913"/>
                      <a:pt x="0" y="342287"/>
                      <a:pt x="0" y="342287"/>
                    </a:cubicBezTo>
                    <a:cubicBezTo>
                      <a:pt x="2309" y="254542"/>
                      <a:pt x="521" y="166593"/>
                      <a:pt x="6927" y="79051"/>
                    </a:cubicBezTo>
                    <a:cubicBezTo>
                      <a:pt x="7535" y="70748"/>
                      <a:pt x="15943" y="65044"/>
                      <a:pt x="20782" y="58269"/>
                    </a:cubicBezTo>
                    <a:cubicBezTo>
                      <a:pt x="44334" y="25296"/>
                      <a:pt x="15009" y="10933"/>
                      <a:pt x="20782" y="28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E5CE11B-CA11-2E8E-8776-9627DDEE638F}"/>
                </a:ext>
              </a:extLst>
            </p:cNvPr>
            <p:cNvSpPr/>
            <p:nvPr/>
          </p:nvSpPr>
          <p:spPr>
            <a:xfrm>
              <a:off x="6300072" y="4469008"/>
              <a:ext cx="598508" cy="573989"/>
            </a:xfrm>
            <a:custGeom>
              <a:avLst/>
              <a:gdLst>
                <a:gd name="connsiteX0" fmla="*/ 106139 w 598508"/>
                <a:gd name="connsiteY0" fmla="*/ 557487 h 573989"/>
                <a:gd name="connsiteX1" fmla="*/ 133192 w 598508"/>
                <a:gd name="connsiteY1" fmla="*/ 552076 h 573989"/>
                <a:gd name="connsiteX2" fmla="*/ 144013 w 598508"/>
                <a:gd name="connsiteY2" fmla="*/ 535844 h 573989"/>
                <a:gd name="connsiteX3" fmla="*/ 154835 w 598508"/>
                <a:gd name="connsiteY3" fmla="*/ 525023 h 573989"/>
                <a:gd name="connsiteX4" fmla="*/ 176477 w 598508"/>
                <a:gd name="connsiteY4" fmla="*/ 514201 h 573989"/>
                <a:gd name="connsiteX5" fmla="*/ 192709 w 598508"/>
                <a:gd name="connsiteY5" fmla="*/ 497970 h 573989"/>
                <a:gd name="connsiteX6" fmla="*/ 214352 w 598508"/>
                <a:gd name="connsiteY6" fmla="*/ 481738 h 573989"/>
                <a:gd name="connsiteX7" fmla="*/ 230584 w 598508"/>
                <a:gd name="connsiteY7" fmla="*/ 470916 h 573989"/>
                <a:gd name="connsiteX8" fmla="*/ 246816 w 598508"/>
                <a:gd name="connsiteY8" fmla="*/ 454684 h 573989"/>
                <a:gd name="connsiteX9" fmla="*/ 263048 w 598508"/>
                <a:gd name="connsiteY9" fmla="*/ 443863 h 573989"/>
                <a:gd name="connsiteX10" fmla="*/ 279279 w 598508"/>
                <a:gd name="connsiteY10" fmla="*/ 427631 h 573989"/>
                <a:gd name="connsiteX11" fmla="*/ 295511 w 598508"/>
                <a:gd name="connsiteY11" fmla="*/ 416810 h 573989"/>
                <a:gd name="connsiteX12" fmla="*/ 322565 w 598508"/>
                <a:gd name="connsiteY12" fmla="*/ 389756 h 573989"/>
                <a:gd name="connsiteX13" fmla="*/ 355029 w 598508"/>
                <a:gd name="connsiteY13" fmla="*/ 362703 h 573989"/>
                <a:gd name="connsiteX14" fmla="*/ 376671 w 598508"/>
                <a:gd name="connsiteY14" fmla="*/ 324829 h 573989"/>
                <a:gd name="connsiteX15" fmla="*/ 387492 w 598508"/>
                <a:gd name="connsiteY15" fmla="*/ 314007 h 573989"/>
                <a:gd name="connsiteX16" fmla="*/ 398314 w 598508"/>
                <a:gd name="connsiteY16" fmla="*/ 297775 h 573989"/>
                <a:gd name="connsiteX17" fmla="*/ 419956 w 598508"/>
                <a:gd name="connsiteY17" fmla="*/ 281543 h 573989"/>
                <a:gd name="connsiteX18" fmla="*/ 430778 w 598508"/>
                <a:gd name="connsiteY18" fmla="*/ 265312 h 573989"/>
                <a:gd name="connsiteX19" fmla="*/ 441599 w 598508"/>
                <a:gd name="connsiteY19" fmla="*/ 254490 h 573989"/>
                <a:gd name="connsiteX20" fmla="*/ 452420 w 598508"/>
                <a:gd name="connsiteY20" fmla="*/ 232848 h 573989"/>
                <a:gd name="connsiteX21" fmla="*/ 479474 w 598508"/>
                <a:gd name="connsiteY21" fmla="*/ 205794 h 573989"/>
                <a:gd name="connsiteX22" fmla="*/ 490295 w 598508"/>
                <a:gd name="connsiteY22" fmla="*/ 184152 h 573989"/>
                <a:gd name="connsiteX23" fmla="*/ 501116 w 598508"/>
                <a:gd name="connsiteY23" fmla="*/ 173330 h 573989"/>
                <a:gd name="connsiteX24" fmla="*/ 511937 w 598508"/>
                <a:gd name="connsiteY24" fmla="*/ 157099 h 573989"/>
                <a:gd name="connsiteX25" fmla="*/ 544401 w 598508"/>
                <a:gd name="connsiteY25" fmla="*/ 130045 h 573989"/>
                <a:gd name="connsiteX26" fmla="*/ 555223 w 598508"/>
                <a:gd name="connsiteY26" fmla="*/ 113813 h 573989"/>
                <a:gd name="connsiteX27" fmla="*/ 560633 w 598508"/>
                <a:gd name="connsiteY27" fmla="*/ 97581 h 573989"/>
                <a:gd name="connsiteX28" fmla="*/ 571455 w 598508"/>
                <a:gd name="connsiteY28" fmla="*/ 86760 h 573989"/>
                <a:gd name="connsiteX29" fmla="*/ 582276 w 598508"/>
                <a:gd name="connsiteY29" fmla="*/ 70528 h 573989"/>
                <a:gd name="connsiteX30" fmla="*/ 587687 w 598508"/>
                <a:gd name="connsiteY30" fmla="*/ 54296 h 573989"/>
                <a:gd name="connsiteX31" fmla="*/ 598508 w 598508"/>
                <a:gd name="connsiteY31" fmla="*/ 32654 h 573989"/>
                <a:gd name="connsiteX32" fmla="*/ 587687 w 598508"/>
                <a:gd name="connsiteY32" fmla="*/ 5600 h 573989"/>
                <a:gd name="connsiteX33" fmla="*/ 555223 w 598508"/>
                <a:gd name="connsiteY33" fmla="*/ 190 h 573989"/>
                <a:gd name="connsiteX34" fmla="*/ 355029 w 598508"/>
                <a:gd name="connsiteY34" fmla="*/ 11011 h 573989"/>
                <a:gd name="connsiteX35" fmla="*/ 214352 w 598508"/>
                <a:gd name="connsiteY35" fmla="*/ 38064 h 573989"/>
                <a:gd name="connsiteX36" fmla="*/ 116960 w 598508"/>
                <a:gd name="connsiteY36" fmla="*/ 75939 h 573989"/>
                <a:gd name="connsiteX37" fmla="*/ 35800 w 598508"/>
                <a:gd name="connsiteY37" fmla="*/ 130045 h 573989"/>
                <a:gd name="connsiteX38" fmla="*/ 19568 w 598508"/>
                <a:gd name="connsiteY38" fmla="*/ 189562 h 573989"/>
                <a:gd name="connsiteX39" fmla="*/ 8747 w 598508"/>
                <a:gd name="connsiteY39" fmla="*/ 222026 h 573989"/>
                <a:gd name="connsiteX40" fmla="*/ 19568 w 598508"/>
                <a:gd name="connsiteY40" fmla="*/ 465506 h 573989"/>
                <a:gd name="connsiteX41" fmla="*/ 52032 w 598508"/>
                <a:gd name="connsiteY41" fmla="*/ 492559 h 573989"/>
                <a:gd name="connsiteX42" fmla="*/ 84496 w 598508"/>
                <a:gd name="connsiteY42" fmla="*/ 514201 h 573989"/>
                <a:gd name="connsiteX43" fmla="*/ 106139 w 598508"/>
                <a:gd name="connsiteY43" fmla="*/ 541255 h 573989"/>
                <a:gd name="connsiteX44" fmla="*/ 122371 w 598508"/>
                <a:gd name="connsiteY44" fmla="*/ 573719 h 573989"/>
                <a:gd name="connsiteX45" fmla="*/ 106139 w 598508"/>
                <a:gd name="connsiteY45" fmla="*/ 557487 h 57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8508" h="573989">
                  <a:moveTo>
                    <a:pt x="106139" y="557487"/>
                  </a:moveTo>
                  <a:cubicBezTo>
                    <a:pt x="107942" y="553880"/>
                    <a:pt x="125207" y="556639"/>
                    <a:pt x="133192" y="552076"/>
                  </a:cubicBezTo>
                  <a:cubicBezTo>
                    <a:pt x="138838" y="548850"/>
                    <a:pt x="139951" y="540922"/>
                    <a:pt x="144013" y="535844"/>
                  </a:cubicBezTo>
                  <a:cubicBezTo>
                    <a:pt x="147200" y="531861"/>
                    <a:pt x="150590" y="527853"/>
                    <a:pt x="154835" y="525023"/>
                  </a:cubicBezTo>
                  <a:cubicBezTo>
                    <a:pt x="161546" y="520549"/>
                    <a:pt x="169914" y="518889"/>
                    <a:pt x="176477" y="514201"/>
                  </a:cubicBezTo>
                  <a:cubicBezTo>
                    <a:pt x="182703" y="509754"/>
                    <a:pt x="186899" y="502949"/>
                    <a:pt x="192709" y="497970"/>
                  </a:cubicBezTo>
                  <a:cubicBezTo>
                    <a:pt x="199556" y="492101"/>
                    <a:pt x="207014" y="486980"/>
                    <a:pt x="214352" y="481738"/>
                  </a:cubicBezTo>
                  <a:cubicBezTo>
                    <a:pt x="219644" y="477958"/>
                    <a:pt x="225588" y="475079"/>
                    <a:pt x="230584" y="470916"/>
                  </a:cubicBezTo>
                  <a:cubicBezTo>
                    <a:pt x="236462" y="466017"/>
                    <a:pt x="240938" y="459583"/>
                    <a:pt x="246816" y="454684"/>
                  </a:cubicBezTo>
                  <a:cubicBezTo>
                    <a:pt x="251812" y="450521"/>
                    <a:pt x="258052" y="448026"/>
                    <a:pt x="263048" y="443863"/>
                  </a:cubicBezTo>
                  <a:cubicBezTo>
                    <a:pt x="268926" y="438965"/>
                    <a:pt x="273401" y="432529"/>
                    <a:pt x="279279" y="427631"/>
                  </a:cubicBezTo>
                  <a:cubicBezTo>
                    <a:pt x="284275" y="423468"/>
                    <a:pt x="290617" y="421092"/>
                    <a:pt x="295511" y="416810"/>
                  </a:cubicBezTo>
                  <a:cubicBezTo>
                    <a:pt x="305109" y="408412"/>
                    <a:pt x="311953" y="396830"/>
                    <a:pt x="322565" y="389756"/>
                  </a:cubicBezTo>
                  <a:cubicBezTo>
                    <a:pt x="338525" y="379116"/>
                    <a:pt x="342010" y="378326"/>
                    <a:pt x="355029" y="362703"/>
                  </a:cubicBezTo>
                  <a:cubicBezTo>
                    <a:pt x="373474" y="340569"/>
                    <a:pt x="359035" y="351284"/>
                    <a:pt x="376671" y="324829"/>
                  </a:cubicBezTo>
                  <a:cubicBezTo>
                    <a:pt x="379501" y="320584"/>
                    <a:pt x="384305" y="317990"/>
                    <a:pt x="387492" y="314007"/>
                  </a:cubicBezTo>
                  <a:cubicBezTo>
                    <a:pt x="391554" y="308929"/>
                    <a:pt x="393716" y="302373"/>
                    <a:pt x="398314" y="297775"/>
                  </a:cubicBezTo>
                  <a:cubicBezTo>
                    <a:pt x="404690" y="291399"/>
                    <a:pt x="413579" y="287919"/>
                    <a:pt x="419956" y="281543"/>
                  </a:cubicBezTo>
                  <a:cubicBezTo>
                    <a:pt x="424554" y="276945"/>
                    <a:pt x="426716" y="270390"/>
                    <a:pt x="430778" y="265312"/>
                  </a:cubicBezTo>
                  <a:cubicBezTo>
                    <a:pt x="433965" y="261329"/>
                    <a:pt x="438769" y="258735"/>
                    <a:pt x="441599" y="254490"/>
                  </a:cubicBezTo>
                  <a:cubicBezTo>
                    <a:pt x="446073" y="247779"/>
                    <a:pt x="447468" y="239214"/>
                    <a:pt x="452420" y="232848"/>
                  </a:cubicBezTo>
                  <a:cubicBezTo>
                    <a:pt x="460250" y="222781"/>
                    <a:pt x="473771" y="217201"/>
                    <a:pt x="479474" y="205794"/>
                  </a:cubicBezTo>
                  <a:cubicBezTo>
                    <a:pt x="483081" y="198580"/>
                    <a:pt x="485821" y="190863"/>
                    <a:pt x="490295" y="184152"/>
                  </a:cubicBezTo>
                  <a:cubicBezTo>
                    <a:pt x="493125" y="179907"/>
                    <a:pt x="497929" y="177313"/>
                    <a:pt x="501116" y="173330"/>
                  </a:cubicBezTo>
                  <a:cubicBezTo>
                    <a:pt x="505178" y="168252"/>
                    <a:pt x="507875" y="162177"/>
                    <a:pt x="511937" y="157099"/>
                  </a:cubicBezTo>
                  <a:cubicBezTo>
                    <a:pt x="526490" y="138908"/>
                    <a:pt x="523354" y="151092"/>
                    <a:pt x="544401" y="130045"/>
                  </a:cubicBezTo>
                  <a:cubicBezTo>
                    <a:pt x="548999" y="125447"/>
                    <a:pt x="551616" y="119224"/>
                    <a:pt x="555223" y="113813"/>
                  </a:cubicBezTo>
                  <a:cubicBezTo>
                    <a:pt x="557026" y="108402"/>
                    <a:pt x="557699" y="102472"/>
                    <a:pt x="560633" y="97581"/>
                  </a:cubicBezTo>
                  <a:cubicBezTo>
                    <a:pt x="563258" y="93207"/>
                    <a:pt x="568268" y="90743"/>
                    <a:pt x="571455" y="86760"/>
                  </a:cubicBezTo>
                  <a:cubicBezTo>
                    <a:pt x="575517" y="81682"/>
                    <a:pt x="579368" y="76344"/>
                    <a:pt x="582276" y="70528"/>
                  </a:cubicBezTo>
                  <a:cubicBezTo>
                    <a:pt x="584827" y="65427"/>
                    <a:pt x="585440" y="59538"/>
                    <a:pt x="587687" y="54296"/>
                  </a:cubicBezTo>
                  <a:cubicBezTo>
                    <a:pt x="590864" y="46883"/>
                    <a:pt x="594901" y="39868"/>
                    <a:pt x="598508" y="32654"/>
                  </a:cubicBezTo>
                  <a:cubicBezTo>
                    <a:pt x="594901" y="23636"/>
                    <a:pt x="595457" y="11428"/>
                    <a:pt x="587687" y="5600"/>
                  </a:cubicBezTo>
                  <a:cubicBezTo>
                    <a:pt x="578911" y="-982"/>
                    <a:pt x="566191" y="-65"/>
                    <a:pt x="555223" y="190"/>
                  </a:cubicBezTo>
                  <a:cubicBezTo>
                    <a:pt x="488412" y="1744"/>
                    <a:pt x="421760" y="7404"/>
                    <a:pt x="355029" y="11011"/>
                  </a:cubicBezTo>
                  <a:cubicBezTo>
                    <a:pt x="308137" y="20029"/>
                    <a:pt x="259653" y="22964"/>
                    <a:pt x="214352" y="38064"/>
                  </a:cubicBezTo>
                  <a:cubicBezTo>
                    <a:pt x="175655" y="50963"/>
                    <a:pt x="153416" y="56639"/>
                    <a:pt x="116960" y="75939"/>
                  </a:cubicBezTo>
                  <a:cubicBezTo>
                    <a:pt x="89703" y="90369"/>
                    <a:pt x="60909" y="112111"/>
                    <a:pt x="35800" y="130045"/>
                  </a:cubicBezTo>
                  <a:cubicBezTo>
                    <a:pt x="3100" y="228149"/>
                    <a:pt x="42511" y="105438"/>
                    <a:pt x="19568" y="189562"/>
                  </a:cubicBezTo>
                  <a:cubicBezTo>
                    <a:pt x="16567" y="200567"/>
                    <a:pt x="12354" y="211205"/>
                    <a:pt x="8747" y="222026"/>
                  </a:cubicBezTo>
                  <a:cubicBezTo>
                    <a:pt x="-5447" y="321381"/>
                    <a:pt x="-2733" y="282643"/>
                    <a:pt x="19568" y="465506"/>
                  </a:cubicBezTo>
                  <a:cubicBezTo>
                    <a:pt x="21671" y="482746"/>
                    <a:pt x="40937" y="485902"/>
                    <a:pt x="52032" y="492559"/>
                  </a:cubicBezTo>
                  <a:cubicBezTo>
                    <a:pt x="63184" y="499250"/>
                    <a:pt x="84496" y="514201"/>
                    <a:pt x="84496" y="514201"/>
                  </a:cubicBezTo>
                  <a:cubicBezTo>
                    <a:pt x="98097" y="555003"/>
                    <a:pt x="78168" y="506289"/>
                    <a:pt x="106139" y="541255"/>
                  </a:cubicBezTo>
                  <a:cubicBezTo>
                    <a:pt x="106746" y="542014"/>
                    <a:pt x="116206" y="577418"/>
                    <a:pt x="122371" y="573719"/>
                  </a:cubicBezTo>
                  <a:cubicBezTo>
                    <a:pt x="132746" y="567494"/>
                    <a:pt x="104336" y="561094"/>
                    <a:pt x="106139" y="557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BEEF51-7CD7-2665-5150-CF0AD4B8C4E0}"/>
              </a:ext>
            </a:extLst>
          </p:cNvPr>
          <p:cNvSpPr txBox="1"/>
          <p:nvPr/>
        </p:nvSpPr>
        <p:spPr>
          <a:xfrm>
            <a:off x="6610649" y="1149475"/>
            <a:ext cx="4310211" cy="723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Simplified guiding system</a:t>
            </a:r>
            <a:r>
              <a:rPr lang="en-US" b="1" dirty="0"/>
              <a:t>:</a:t>
            </a:r>
            <a:r>
              <a:rPr lang="en-US" dirty="0"/>
              <a:t> Replaced three rails with a single elongated rail featuring grooves for mechanical locking and easier insertion.</a:t>
            </a:r>
            <a:endParaRPr lang="en-IN" dirty="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9BD22-A33F-E428-C9F7-D0C25666B874}"/>
              </a:ext>
            </a:extLst>
          </p:cNvPr>
          <p:cNvSpPr txBox="1"/>
          <p:nvPr/>
        </p:nvSpPr>
        <p:spPr>
          <a:xfrm>
            <a:off x="6916674" y="2373559"/>
            <a:ext cx="3967857" cy="545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Improved stability: Extended and thickened tail (by 50 mm) to shift the center of gravity rearward and prevent forward tilting.</a:t>
            </a:r>
            <a:endParaRPr lang="en-IN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E23F64-AB61-BCFB-A4FF-A4779B3BECAA}"/>
              </a:ext>
            </a:extLst>
          </p:cNvPr>
          <p:cNvSpPr txBox="1"/>
          <p:nvPr/>
        </p:nvSpPr>
        <p:spPr>
          <a:xfrm>
            <a:off x="6987100" y="3557630"/>
            <a:ext cx="3897431" cy="668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Refined outlet geometry</a:t>
            </a:r>
            <a:r>
              <a:rPr lang="en-US" b="1" dirty="0"/>
              <a:t>:</a:t>
            </a:r>
            <a:r>
              <a:rPr lang="en-US" dirty="0"/>
              <a:t> Slightly undersized outlet (2–3%) ensures smooth liner entry without edge damage.</a:t>
            </a:r>
            <a:endParaRPr lang="en-IN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72B71-58E5-3CAF-7770-38B64BBA3F27}"/>
              </a:ext>
            </a:extLst>
          </p:cNvPr>
          <p:cNvSpPr txBox="1"/>
          <p:nvPr/>
        </p:nvSpPr>
        <p:spPr>
          <a:xfrm>
            <a:off x="6477736" y="4906925"/>
            <a:ext cx="4104456" cy="6662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Enhanced adaptability: Simplified overall geometry for easier parametric adjustments and faster design modifications.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58640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81793692-F993-5E7B-C0C9-D9527F4A04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585288"/>
            <a:ext cx="6383114" cy="608279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100FD-7E51-E42F-76D0-9CDCD1D2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F87AF-F4B9-0F61-6E6F-11F9E4DA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35738-7BC8-9C78-B3F4-70242F40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Pipeline: Complete Automation of Stator Slot Insulation.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A9EC5-A504-6526-2307-3781255BC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22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73046-F2C0-0371-2276-8D47B060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0A87-97F1-F0B1-63AB-842D3BFF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EB8A6-0775-DAB2-A8F7-C038AFF4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Validation: Evaluation Using Stators of Differing Geometries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A945-A02D-18E0-C484-3FFD15757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D4DEBF-0AA3-3F5F-FA66-DD315FA5D2EE}"/>
              </a:ext>
            </a:extLst>
          </p:cNvPr>
          <p:cNvGrpSpPr/>
          <p:nvPr/>
        </p:nvGrpSpPr>
        <p:grpSpPr>
          <a:xfrm>
            <a:off x="1512100" y="1173695"/>
            <a:ext cx="3420128" cy="4896364"/>
            <a:chOff x="1211540" y="1108331"/>
            <a:chExt cx="3420128" cy="489636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6B137-B90C-75D3-5F9B-B13C37F03C3F}"/>
                </a:ext>
              </a:extLst>
            </p:cNvPr>
            <p:cNvGrpSpPr/>
            <p:nvPr/>
          </p:nvGrpSpPr>
          <p:grpSpPr>
            <a:xfrm>
              <a:off x="1271464" y="1108331"/>
              <a:ext cx="3240361" cy="1384565"/>
              <a:chOff x="1271464" y="1108331"/>
              <a:chExt cx="3240361" cy="138456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08BD50-106C-A1A0-BAC0-DF3A7C732359}"/>
                  </a:ext>
                </a:extLst>
              </p:cNvPr>
              <p:cNvSpPr/>
              <p:nvPr/>
            </p:nvSpPr>
            <p:spPr>
              <a:xfrm>
                <a:off x="1271464" y="1108331"/>
                <a:ext cx="3240361" cy="123861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 descr="Close-up of a metal piece&#10;&#10;AI-generated content may be incorrect.">
                <a:extLst>
                  <a:ext uri="{FF2B5EF4-FFF2-40B4-BE49-F238E27FC236}">
                    <a16:creationId xmlns:a16="http://schemas.microsoft.com/office/drawing/2014/main" id="{634B54C9-4E6E-4150-E222-B60A05BAB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3972"/>
              <a:stretch>
                <a:fillRect/>
              </a:stretch>
            </p:blipFill>
            <p:spPr>
              <a:xfrm>
                <a:off x="1271464" y="1124744"/>
                <a:ext cx="1224136" cy="1238611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A3B74C2-C0F4-E661-E604-4F1B6D8C3B39}"/>
                  </a:ext>
                </a:extLst>
              </p:cNvPr>
              <p:cNvSpPr/>
              <p:nvPr/>
            </p:nvSpPr>
            <p:spPr>
              <a:xfrm>
                <a:off x="2027519" y="2204864"/>
                <a:ext cx="936104" cy="288032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Stator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D857B6-87B0-70E4-7769-A18104C3E843}"/>
                </a:ext>
              </a:extLst>
            </p:cNvPr>
            <p:cNvSpPr txBox="1"/>
            <p:nvPr/>
          </p:nvSpPr>
          <p:spPr>
            <a:xfrm>
              <a:off x="2783631" y="1307469"/>
              <a:ext cx="1728192" cy="907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b="1" dirty="0"/>
                <a:t>Slot Height </a:t>
              </a:r>
              <a:r>
                <a:rPr lang="en-US" dirty="0"/>
                <a:t>– 20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Width</a:t>
              </a:r>
              <a:r>
                <a:rPr lang="en-US" dirty="0"/>
                <a:t> – 8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angle </a:t>
              </a:r>
              <a:r>
                <a:rPr lang="en-US" dirty="0"/>
                <a:t>– 85 deg</a:t>
              </a:r>
              <a:endParaRPr lang="en-IN" dirty="0" err="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C92728A-B077-2453-1E55-CD4B7B4E74D6}"/>
                </a:ext>
              </a:extLst>
            </p:cNvPr>
            <p:cNvGrpSpPr/>
            <p:nvPr/>
          </p:nvGrpSpPr>
          <p:grpSpPr>
            <a:xfrm>
              <a:off x="1271464" y="2869902"/>
              <a:ext cx="3360204" cy="1358746"/>
              <a:chOff x="1271463" y="2720165"/>
              <a:chExt cx="3360204" cy="135874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7FFD64-FFE7-48D8-E546-B2BD94A16597}"/>
                  </a:ext>
                </a:extLst>
              </p:cNvPr>
              <p:cNvGrpSpPr/>
              <p:nvPr/>
            </p:nvGrpSpPr>
            <p:grpSpPr>
              <a:xfrm>
                <a:off x="1271463" y="2720165"/>
                <a:ext cx="3240361" cy="1358746"/>
                <a:chOff x="1271463" y="2720165"/>
                <a:chExt cx="3240361" cy="135874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AF41418-A2DD-EB8D-7C88-E5FB283A99A0}"/>
                    </a:ext>
                  </a:extLst>
                </p:cNvPr>
                <p:cNvSpPr/>
                <p:nvPr/>
              </p:nvSpPr>
              <p:spPr>
                <a:xfrm>
                  <a:off x="1271463" y="2720165"/>
                  <a:ext cx="3240361" cy="1238611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" name="Picture 8" descr="Close-up of a metal piece&#10;&#10;AI-generated content may be incorrect.">
                  <a:extLst>
                    <a:ext uri="{FF2B5EF4-FFF2-40B4-BE49-F238E27FC236}">
                      <a16:creationId xmlns:a16="http://schemas.microsoft.com/office/drawing/2014/main" id="{106237C6-F1ED-8184-C95D-B99BC2A89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33972"/>
                <a:stretch>
                  <a:fillRect/>
                </a:stretch>
              </p:blipFill>
              <p:spPr>
                <a:xfrm>
                  <a:off x="1271464" y="2736578"/>
                  <a:ext cx="1224136" cy="1238611"/>
                </a:xfrm>
                <a:prstGeom prst="rect">
                  <a:avLst/>
                </a:prstGeom>
              </p:spPr>
            </p:pic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882C67BC-3B03-F8D8-682B-A8B3889FF0B9}"/>
                    </a:ext>
                  </a:extLst>
                </p:cNvPr>
                <p:cNvSpPr/>
                <p:nvPr/>
              </p:nvSpPr>
              <p:spPr>
                <a:xfrm>
                  <a:off x="2027519" y="3790879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B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FF4579-0411-A8B6-0187-E7772DEA1AA6}"/>
                  </a:ext>
                </a:extLst>
              </p:cNvPr>
              <p:cNvSpPr txBox="1"/>
              <p:nvPr/>
            </p:nvSpPr>
            <p:spPr>
              <a:xfrm>
                <a:off x="2663787" y="286611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22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EB53D33-CD34-9F4C-7D77-7E61AE000EC9}"/>
                </a:ext>
              </a:extLst>
            </p:cNvPr>
            <p:cNvGrpSpPr/>
            <p:nvPr/>
          </p:nvGrpSpPr>
          <p:grpSpPr>
            <a:xfrm>
              <a:off x="1211540" y="4622068"/>
              <a:ext cx="3360205" cy="1382627"/>
              <a:chOff x="1271462" y="4430968"/>
              <a:chExt cx="3360205" cy="13826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F973E29-4BD5-E2D8-2B8D-F2ADF4E7E7D7}"/>
                  </a:ext>
                </a:extLst>
              </p:cNvPr>
              <p:cNvGrpSpPr/>
              <p:nvPr/>
            </p:nvGrpSpPr>
            <p:grpSpPr>
              <a:xfrm>
                <a:off x="1271462" y="4430968"/>
                <a:ext cx="3240361" cy="1382627"/>
                <a:chOff x="1271462" y="4494645"/>
                <a:chExt cx="3240361" cy="1382627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DDB8F3E-DD0E-0F0A-BEEC-3A0EBB9B67F3}"/>
                    </a:ext>
                  </a:extLst>
                </p:cNvPr>
                <p:cNvSpPr/>
                <p:nvPr/>
              </p:nvSpPr>
              <p:spPr>
                <a:xfrm>
                  <a:off x="1271462" y="4494645"/>
                  <a:ext cx="3240361" cy="1238611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" name="Picture 10" descr="A close up of a metal object&#10;&#10;AI-generated content may be incorrect.">
                  <a:extLst>
                    <a:ext uri="{FF2B5EF4-FFF2-40B4-BE49-F238E27FC236}">
                      <a16:creationId xmlns:a16="http://schemas.microsoft.com/office/drawing/2014/main" id="{AB93FB0E-F574-F03D-6DD3-0BDE28705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b="32976"/>
                <a:stretch>
                  <a:fillRect/>
                </a:stretch>
              </p:blipFill>
              <p:spPr>
                <a:xfrm>
                  <a:off x="1271464" y="4494645"/>
                  <a:ext cx="1224107" cy="1238611"/>
                </a:xfrm>
                <a:prstGeom prst="rect">
                  <a:avLst/>
                </a:prstGeom>
              </p:spPr>
            </p:pic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8F798A-1E8E-DA6B-CC94-B438A9C346D2}"/>
                    </a:ext>
                  </a:extLst>
                </p:cNvPr>
                <p:cNvSpPr/>
                <p:nvPr/>
              </p:nvSpPr>
              <p:spPr>
                <a:xfrm>
                  <a:off x="2027519" y="5589240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C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11493D-B91E-C00E-F61A-3AEE8BDBAB1C}"/>
                  </a:ext>
                </a:extLst>
              </p:cNvPr>
              <p:cNvSpPr txBox="1"/>
              <p:nvPr/>
            </p:nvSpPr>
            <p:spPr>
              <a:xfrm>
                <a:off x="2663787" y="456050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9A79982-79EE-DB27-C73A-E3B5B77FC012}"/>
              </a:ext>
            </a:extLst>
          </p:cNvPr>
          <p:cNvGrpSpPr/>
          <p:nvPr/>
        </p:nvGrpSpPr>
        <p:grpSpPr>
          <a:xfrm>
            <a:off x="7176120" y="1108331"/>
            <a:ext cx="3783141" cy="1362346"/>
            <a:chOff x="7176120" y="1108331"/>
            <a:chExt cx="3783141" cy="1362346"/>
          </a:xfrm>
        </p:grpSpPr>
        <p:pic>
          <p:nvPicPr>
            <p:cNvPr id="40" name="Picture 39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CB424159-FD4B-43A1-D1D6-D6BA974D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6120" y="1108331"/>
              <a:ext cx="1645436" cy="1267734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12653-87FC-DE42-89F0-2CDDD5918872}"/>
                </a:ext>
              </a:extLst>
            </p:cNvPr>
            <p:cNvGrpSpPr/>
            <p:nvPr/>
          </p:nvGrpSpPr>
          <p:grpSpPr>
            <a:xfrm>
              <a:off x="8254712" y="1269232"/>
              <a:ext cx="2704549" cy="1201445"/>
              <a:chOff x="8676452" y="1108331"/>
              <a:chExt cx="2573583" cy="120144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92EB529-E101-FDBB-8C95-814466D1A2D2}"/>
                  </a:ext>
                </a:extLst>
              </p:cNvPr>
              <p:cNvSpPr/>
              <p:nvPr/>
            </p:nvSpPr>
            <p:spPr>
              <a:xfrm>
                <a:off x="9180509" y="1108331"/>
                <a:ext cx="2064170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7A6A9-F50E-B0D3-AA91-382BCA22493A}"/>
                  </a:ext>
                </a:extLst>
              </p:cNvPr>
              <p:cNvSpPr txBox="1"/>
              <p:nvPr/>
            </p:nvSpPr>
            <p:spPr>
              <a:xfrm>
                <a:off x="9307903" y="1182797"/>
                <a:ext cx="1942132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19.8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CC054AD4-D8D0-8BE4-D388-B64151CDC1AA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F656E6F-B545-930F-DCB5-A8E4167190CF}"/>
              </a:ext>
            </a:extLst>
          </p:cNvPr>
          <p:cNvGrpSpPr/>
          <p:nvPr/>
        </p:nvGrpSpPr>
        <p:grpSpPr>
          <a:xfrm>
            <a:off x="7259774" y="2885734"/>
            <a:ext cx="3744415" cy="1512072"/>
            <a:chOff x="7176120" y="2869902"/>
            <a:chExt cx="3744415" cy="1512072"/>
          </a:xfrm>
        </p:grpSpPr>
        <p:pic>
          <p:nvPicPr>
            <p:cNvPr id="46" name="Picture 45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8BC7D49F-BA47-1CB3-5630-D295FD584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6120" y="2869902"/>
              <a:ext cx="1645436" cy="1397806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A3E4C11-D60A-DBE7-B45A-3D36EC708E33}"/>
                </a:ext>
              </a:extLst>
            </p:cNvPr>
            <p:cNvGrpSpPr/>
            <p:nvPr/>
          </p:nvGrpSpPr>
          <p:grpSpPr>
            <a:xfrm>
              <a:off x="8285656" y="3180529"/>
              <a:ext cx="2634879" cy="1201445"/>
              <a:chOff x="8676452" y="1108331"/>
              <a:chExt cx="2634879" cy="120144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6DA5F4-0A21-D881-39C9-41E70CE87705}"/>
                  </a:ext>
                </a:extLst>
              </p:cNvPr>
              <p:cNvSpPr/>
              <p:nvPr/>
            </p:nvSpPr>
            <p:spPr>
              <a:xfrm>
                <a:off x="9180511" y="1108331"/>
                <a:ext cx="2130820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F61B65F-F255-F9C5-6B34-8CECE2F3CD1F}"/>
                  </a:ext>
                </a:extLst>
              </p:cNvPr>
              <p:cNvSpPr txBox="1"/>
              <p:nvPr/>
            </p:nvSpPr>
            <p:spPr>
              <a:xfrm>
                <a:off x="9273973" y="1179368"/>
                <a:ext cx="1986804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21.80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E429E1A8-7BD4-C046-6FEE-755427E9B37D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B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EDCA0B-6AF8-DAC9-A63C-6ADFF1C5A8F2}"/>
              </a:ext>
            </a:extLst>
          </p:cNvPr>
          <p:cNvGrpSpPr/>
          <p:nvPr/>
        </p:nvGrpSpPr>
        <p:grpSpPr>
          <a:xfrm>
            <a:off x="7343946" y="4697446"/>
            <a:ext cx="3609689" cy="1339106"/>
            <a:chOff x="7310845" y="4610859"/>
            <a:chExt cx="3609689" cy="1339106"/>
          </a:xfrm>
        </p:grpSpPr>
        <p:pic>
          <p:nvPicPr>
            <p:cNvPr id="64" name="Picture 63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4BA453DD-673E-0BCA-7562-87ED73DD4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566" r="3173"/>
            <a:stretch>
              <a:fillRect/>
            </a:stretch>
          </p:blipFill>
          <p:spPr>
            <a:xfrm>
              <a:off x="7310845" y="4610859"/>
              <a:ext cx="1474339" cy="1301452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43AC17-4819-C417-83F7-E4A00825017F}"/>
                </a:ext>
              </a:extLst>
            </p:cNvPr>
            <p:cNvGrpSpPr/>
            <p:nvPr/>
          </p:nvGrpSpPr>
          <p:grpSpPr>
            <a:xfrm>
              <a:off x="8300423" y="4748520"/>
              <a:ext cx="2620111" cy="1201445"/>
              <a:chOff x="8676452" y="1108331"/>
              <a:chExt cx="2620111" cy="120144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CDF265F-3FA1-3CC5-8917-AE2BE640ABD1}"/>
                  </a:ext>
                </a:extLst>
              </p:cNvPr>
              <p:cNvSpPr/>
              <p:nvPr/>
            </p:nvSpPr>
            <p:spPr>
              <a:xfrm>
                <a:off x="9180510" y="1108331"/>
                <a:ext cx="2116053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ED60CFF-F8BD-8725-C25C-B8E0B54BADFD}"/>
                  </a:ext>
                </a:extLst>
              </p:cNvPr>
              <p:cNvSpPr txBox="1"/>
              <p:nvPr/>
            </p:nvSpPr>
            <p:spPr>
              <a:xfrm>
                <a:off x="9298873" y="1207683"/>
                <a:ext cx="1997689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17.80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B898CFB-0254-B212-16EA-71AC71C8745D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C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167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7B1AA-C77C-27E6-39CB-CA8053A6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64C1-7FC7-AFD7-B1B0-FC586C34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745CB-DE04-D4A4-ADC4-F5F57E7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Evaluation: Testing Results for All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F9AA-249A-39F1-3402-844F85EF0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D596F-7583-E90C-9086-C4C191DB0CCC}"/>
              </a:ext>
            </a:extLst>
          </p:cNvPr>
          <p:cNvGrpSpPr/>
          <p:nvPr/>
        </p:nvGrpSpPr>
        <p:grpSpPr>
          <a:xfrm>
            <a:off x="1703512" y="993137"/>
            <a:ext cx="9001000" cy="2844880"/>
            <a:chOff x="1703512" y="1160184"/>
            <a:chExt cx="9001000" cy="2844880"/>
          </a:xfrm>
        </p:grpSpPr>
        <p:graphicFrame>
          <p:nvGraphicFramePr>
            <p:cNvPr id="10" name="Diagramm 6">
              <a:extLst>
                <a:ext uri="{FF2B5EF4-FFF2-40B4-BE49-F238E27FC236}">
                  <a16:creationId xmlns:a16="http://schemas.microsoft.com/office/drawing/2014/main" id="{0253F660-458D-4F42-80D7-A78F30A724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36915419"/>
                </p:ext>
              </p:extLst>
            </p:nvPr>
          </p:nvGraphicFramePr>
          <p:xfrm>
            <a:off x="1703512" y="1193016"/>
            <a:ext cx="4032448" cy="27728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Diagramm 7">
              <a:extLst>
                <a:ext uri="{FF2B5EF4-FFF2-40B4-BE49-F238E27FC236}">
                  <a16:creationId xmlns:a16="http://schemas.microsoft.com/office/drawing/2014/main" id="{A15C92F9-108B-471E-9437-85FDD8FAFE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7396964"/>
                </p:ext>
              </p:extLst>
            </p:nvPr>
          </p:nvGraphicFramePr>
          <p:xfrm>
            <a:off x="6672064" y="1160184"/>
            <a:ext cx="4032448" cy="28448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BA0BF7-E04E-6F0C-4AA7-77C03CFAAAF5}"/>
              </a:ext>
            </a:extLst>
          </p:cNvPr>
          <p:cNvSpPr txBox="1"/>
          <p:nvPr/>
        </p:nvSpPr>
        <p:spPr>
          <a:xfrm>
            <a:off x="1127448" y="4221088"/>
            <a:ext cx="10224760" cy="1944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260 insertion trials were conducted across three stators (A:100, B:100, C:60) to evaluate reliability and repeatability.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Preliminary trials for Stators A &amp; B identified issues and refined parameters; Stator C tested directly with optimized settings.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Detailed records of defects and failure modes provided critical data for further system improvement.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parametric insertion setup delivers consistent, repeatable, and robust liner placement, achieving a 97% success rate for Stators A and B, and 100% for Stator C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20805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4AFF1CF-4154-3F9C-66DF-AFB67BB1E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000" dirty="0"/>
              <a:t>Development of A Parametric Tool for Automated </a:t>
            </a:r>
            <a:br>
              <a:rPr lang="en-IN" sz="2000" dirty="0"/>
            </a:br>
            <a:r>
              <a:rPr lang="de-DE" sz="2000" dirty="0"/>
              <a:t>Slot Insulation Insertion in Small-Scale Electric-</a:t>
            </a:r>
            <a:br>
              <a:rPr lang="en-IN" sz="2000" dirty="0"/>
            </a:br>
            <a:r>
              <a:rPr lang="de-DE" sz="2000" dirty="0"/>
              <a:t>Motor Stator Production</a:t>
            </a:r>
            <a:br>
              <a:rPr lang="en-IN" dirty="0"/>
            </a:b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C6F32F7-AB9D-997A-EF60-A4D95D549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474" y="5589240"/>
            <a:ext cx="6408738" cy="830997"/>
          </a:xfrm>
        </p:spPr>
        <p:txBody>
          <a:bodyPr/>
          <a:lstStyle/>
          <a:p>
            <a:r>
              <a:rPr lang="de-DE" dirty="0"/>
              <a:t>Alen Sebastian 23221507 (M Sc Electromobility)</a:t>
            </a:r>
          </a:p>
          <a:p>
            <a:r>
              <a:rPr lang="de-DE" dirty="0"/>
              <a:t>Project Thesis Presentation</a:t>
            </a:r>
          </a:p>
        </p:txBody>
      </p:sp>
      <p:pic>
        <p:nvPicPr>
          <p:cNvPr id="2" name="Bildplatzhalter 4">
            <a:extLst>
              <a:ext uri="{FF2B5EF4-FFF2-40B4-BE49-F238E27FC236}">
                <a16:creationId xmlns:a16="http://schemas.microsoft.com/office/drawing/2014/main" id="{E84E3E70-3318-BCC2-E4E9-88A3C3BE5C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>
          <a:xfrm>
            <a:off x="0" y="0"/>
            <a:ext cx="12192000" cy="4076700"/>
          </a:xfrm>
        </p:spPr>
      </p:pic>
    </p:spTree>
    <p:extLst>
      <p:ext uri="{BB962C8B-B14F-4D97-AF65-F5344CB8AC3E}">
        <p14:creationId xmlns:p14="http://schemas.microsoft.com/office/powerpoint/2010/main" val="33826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2458F-E77E-0D4A-39D6-C706AC8F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3F3D-D03F-DA15-4E66-187D4E09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268DF-A79C-5C80-2D11-5EEA70B8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Analysis: </a:t>
            </a:r>
            <a:r>
              <a:rPr lang="en-US" dirty="0"/>
              <a:t>Comparative Observations for the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E2BE-478A-5E9F-5276-202C3215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9F7C5CD-1C76-4240-BAB0-D399EC8CD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109399"/>
              </p:ext>
            </p:extLst>
          </p:nvPr>
        </p:nvGraphicFramePr>
        <p:xfrm>
          <a:off x="1847528" y="1168276"/>
          <a:ext cx="3384376" cy="226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Diagramm 4">
            <a:extLst>
              <a:ext uri="{FF2B5EF4-FFF2-40B4-BE49-F238E27FC236}">
                <a16:creationId xmlns:a16="http://schemas.microsoft.com/office/drawing/2014/main" id="{E4A7E200-73C6-423A-BAFD-5FD3EB105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43040"/>
              </p:ext>
            </p:extLst>
          </p:nvPr>
        </p:nvGraphicFramePr>
        <p:xfrm>
          <a:off x="6528048" y="1142876"/>
          <a:ext cx="3528392" cy="2286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D7A31D8-BAD0-D27D-BB2F-1A9869D7E1F3}"/>
              </a:ext>
            </a:extLst>
          </p:cNvPr>
          <p:cNvSpPr txBox="1"/>
          <p:nvPr/>
        </p:nvSpPr>
        <p:spPr>
          <a:xfrm>
            <a:off x="983432" y="3697344"/>
            <a:ext cx="10081120" cy="2664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A:</a:t>
            </a:r>
            <a:r>
              <a:rPr lang="en-US" sz="1600" dirty="0"/>
              <a:t> 8 errors observed (6 pull-back with funnel, 2 misplacement on platform); improvements included standardized gripper handling, deeper insertion with inner finger, and stepwise funnel retraction, raising success rate from 80%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B:</a:t>
            </a:r>
            <a:r>
              <a:rPr lang="en-US" sz="1600" dirty="0"/>
              <a:t> 10 errors observed (9 improper insertion, 1 funnel misalignment); improvements included controlled folding for consistent liner profiles and optimized funnel/gripper handling, increasing success rate from 77%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C:</a:t>
            </a:r>
            <a:r>
              <a:rPr lang="en-US" sz="1600" dirty="0"/>
              <a:t> No errors observed in 60 trials; process performed flawlessly using optimizations from A &amp; B, achieving 100% success even with the most constrained slot geometry.</a:t>
            </a:r>
            <a:endParaRPr lang="en-IN" sz="1600" dirty="0" err="1"/>
          </a:p>
        </p:txBody>
      </p:sp>
    </p:spTree>
    <p:extLst>
      <p:ext uri="{BB962C8B-B14F-4D97-AF65-F5344CB8AC3E}">
        <p14:creationId xmlns:p14="http://schemas.microsoft.com/office/powerpoint/2010/main" val="2871378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3B02A-638F-6821-6E38-2C5BAC2A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D7F7A-CF11-E7FD-C58C-0804E26B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9F033-ECE1-B8D1-D288-52724E73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</p:spPr>
        <p:txBody>
          <a:bodyPr anchor="ctr">
            <a:normAutofit/>
          </a:bodyPr>
          <a:lstStyle/>
          <a:p>
            <a:r>
              <a:rPr lang="en-IN" dirty="0"/>
              <a:t>Discussion of Results: </a:t>
            </a:r>
            <a:r>
              <a:rPr lang="en-US" dirty="0"/>
              <a:t>Insights and Areas for Further Improvement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C204B-0C9C-35B5-54C1-9B66064EF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70971-49C4-0C71-EBB8-555F8E8DFAF5}"/>
              </a:ext>
            </a:extLst>
          </p:cNvPr>
          <p:cNvSpPr txBox="1"/>
          <p:nvPr/>
        </p:nvSpPr>
        <p:spPr>
          <a:xfrm>
            <a:off x="695400" y="1028207"/>
            <a:ext cx="7091997" cy="4352544"/>
          </a:xfrm>
          <a:prstGeom prst="rect">
            <a:avLst/>
          </a:prstGeom>
        </p:spPr>
        <p:txBody>
          <a:bodyPr lIns="0" tIns="0" rIns="0" bIns="0" rtlCol="0" anchor="t">
            <a:norm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Success rates &amp; cycle time:</a:t>
            </a:r>
            <a:r>
              <a:rPr lang="en-US" sz="1600" kern="1200" dirty="0"/>
              <a:t> Optimized trials achieved 96.7% for Stators A &amp; B and 100% for Stator C; average cycle time ~39.8 s, with room for improvement via motion optimization.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Process sensitivity:</a:t>
            </a:r>
            <a:r>
              <a:rPr lang="en-US" sz="1600" kern="1200" dirty="0"/>
              <a:t> Performance depends heavily on slot liner geometry and consistency; small deviations can cause errors.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Current limitations:</a:t>
            </a:r>
            <a:r>
              <a:rPr lang="en-US" sz="1600" kern="1200" dirty="0"/>
              <a:t> The process does not yet incorporate automated folding, creasing, or shaping of liners.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Potential improvements:</a:t>
            </a:r>
            <a:r>
              <a:rPr lang="en-US" sz="1600" kern="1200" dirty="0"/>
              <a:t> Automating liner pre-processing and integrating pre-positioned dispensers can reduce variability, minimize robot travel, and improve cycle time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Industrial relevance:</a:t>
            </a:r>
            <a:r>
              <a:rPr lang="en-US" sz="1600" kern="1200" dirty="0"/>
              <a:t> Adding vision-based quality assurance and adaptive feedback could enable a fully autonomous, scalable, flexible, and robust solution for stator assembly</a:t>
            </a:r>
          </a:p>
        </p:txBody>
      </p:sp>
      <p:pic>
        <p:nvPicPr>
          <p:cNvPr id="12" name="Picture 11" descr="A close-up of a machine&#10;&#10;AI-generated content may be incorrect.">
            <a:extLst>
              <a:ext uri="{FF2B5EF4-FFF2-40B4-BE49-F238E27FC236}">
                <a16:creationId xmlns:a16="http://schemas.microsoft.com/office/drawing/2014/main" id="{1A39D369-89D9-3FB2-78B3-247C87C9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41" r="-3" b="-3"/>
          <a:stretch>
            <a:fillRect/>
          </a:stretch>
        </p:blipFill>
        <p:spPr>
          <a:xfrm>
            <a:off x="8312784" y="1028207"/>
            <a:ext cx="3039427" cy="435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9366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FEA23-A117-C9AD-D293-86B0871E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E911C-B860-7899-9FF2-5F3CC05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B6834-8CCC-8947-F069-E6CEF34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DACB-7CB4-08D9-C9BC-8942D27F0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C6F8A-C836-4D39-5E8D-CAE83597FB29}"/>
              </a:ext>
            </a:extLst>
          </p:cNvPr>
          <p:cNvSpPr txBox="1"/>
          <p:nvPr/>
        </p:nvSpPr>
        <p:spPr>
          <a:xfrm>
            <a:off x="911423" y="1196752"/>
            <a:ext cx="8831385" cy="23762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[1] IEA (2025), Global electric car sales, 2014-2024, IEA, Paris.</a:t>
            </a:r>
            <a:br>
              <a:rPr lang="en-US" dirty="0"/>
            </a:br>
            <a:r>
              <a:rPr lang="en-US" dirty="0"/>
              <a:t>https://www.iea.org/data-and-statistics/charts/global-electric-car-sales-2014-2024, </a:t>
            </a:r>
            <a:r>
              <a:rPr lang="en-US" dirty="0" err="1"/>
              <a:t>Licence</a:t>
            </a:r>
            <a:r>
              <a:rPr lang="en-US" dirty="0"/>
              <a:t>: CC BY 4.0</a:t>
            </a:r>
          </a:p>
          <a:p>
            <a:pPr>
              <a:buClr>
                <a:srgbClr val="97C139"/>
              </a:buClr>
            </a:pPr>
            <a:r>
              <a:rPr lang="en-US" dirty="0"/>
              <a:t>[2] </a:t>
            </a:r>
            <a:r>
              <a:rPr lang="en-US" dirty="0" err="1"/>
              <a:t>Tiismus</a:t>
            </a:r>
            <a:r>
              <a:rPr lang="en-US" dirty="0"/>
              <a:t>, Hans &amp; Kallaste, Ants &amp; Naseer, Muhammad &amp; </a:t>
            </a:r>
            <a:r>
              <a:rPr lang="en-US" dirty="0" err="1"/>
              <a:t>Vaimann</a:t>
            </a:r>
            <a:r>
              <a:rPr lang="en-US" dirty="0"/>
              <a:t>, Toomas &amp; </a:t>
            </a:r>
            <a:r>
              <a:rPr lang="en-US" dirty="0" err="1"/>
              <a:t>Rassõlkin</a:t>
            </a:r>
            <a:r>
              <a:rPr lang="en-US" dirty="0"/>
              <a:t>, Anton. (2022). </a:t>
            </a:r>
            <a:br>
              <a:rPr lang="en-US" dirty="0"/>
            </a:br>
            <a:r>
              <a:rPr lang="en-US" dirty="0"/>
              <a:t>Design and Performance of Laser Additively Manufactured Core Induction Motor. IEEE Access. </a:t>
            </a:r>
            <a:br>
              <a:rPr lang="en-US" dirty="0"/>
            </a:br>
            <a:r>
              <a:rPr lang="en-US" dirty="0"/>
              <a:t>10. 1-16. 10.1109/ACCESS.2022.3173317. </a:t>
            </a:r>
          </a:p>
          <a:p>
            <a:pPr>
              <a:buClr>
                <a:srgbClr val="97C139"/>
              </a:buClr>
            </a:pPr>
            <a:r>
              <a:rPr lang="de-DE" dirty="0"/>
              <a:t>[3}</a:t>
            </a:r>
            <a:r>
              <a:rPr lang="en-IN" dirty="0"/>
              <a:t> Nguyen, M. , Dario, S. , Malec, D. , Mary, D. , Cambronne, J. , </a:t>
            </a:r>
            <a:r>
              <a:rPr lang="en-IN" dirty="0" err="1"/>
              <a:t>Prunel</a:t>
            </a:r>
            <a:r>
              <a:rPr lang="en-IN" dirty="0"/>
              <a:t>, D. and </a:t>
            </a:r>
            <a:r>
              <a:rPr lang="en-IN" dirty="0" err="1"/>
              <a:t>Orgelet</a:t>
            </a:r>
            <a:r>
              <a:rPr lang="en-IN" dirty="0"/>
              <a:t>, J. (2017) </a:t>
            </a:r>
            <a:br>
              <a:rPr lang="en-IN" dirty="0"/>
            </a:br>
            <a:r>
              <a:rPr lang="en-IN" dirty="0"/>
              <a:t>Environmental Assessment </a:t>
            </a:r>
            <a:r>
              <a:rPr lang="en-US" dirty="0"/>
              <a:t>and Dielectric Performances of the Secondary Electrical Insulation in Low Voltage </a:t>
            </a:r>
            <a:br>
              <a:rPr lang="en-US" dirty="0"/>
            </a:br>
            <a:r>
              <a:rPr lang="en-US" dirty="0"/>
              <a:t>Motors Impregnated by Different Techniques. </a:t>
            </a:r>
            <a:r>
              <a:rPr lang="en-US" i="1" dirty="0"/>
              <a:t>Engineering</a:t>
            </a:r>
            <a:r>
              <a:rPr lang="en-US" dirty="0"/>
              <a:t>, </a:t>
            </a:r>
            <a:r>
              <a:rPr lang="en-US" b="1" dirty="0"/>
              <a:t>9</a:t>
            </a:r>
            <a:r>
              <a:rPr lang="en-US" dirty="0"/>
              <a:t>, 860-873. </a:t>
            </a:r>
            <a:r>
              <a:rPr lang="en-US" dirty="0" err="1"/>
              <a:t>doi</a:t>
            </a:r>
            <a:r>
              <a:rPr lang="en-US" dirty="0"/>
              <a:t>:</a:t>
            </a:r>
            <a:r>
              <a:rPr lang="en-IN" dirty="0">
                <a:hlinkClick r:id="rId3"/>
              </a:rPr>
              <a:t>10.4236/eng.2017.910051 </a:t>
            </a:r>
            <a:endParaRPr lang="en-IN" dirty="0"/>
          </a:p>
          <a:p>
            <a:pPr>
              <a:buClr>
                <a:srgbClr val="97C139"/>
              </a:buClr>
            </a:pPr>
            <a:r>
              <a:rPr lang="en-IN" dirty="0"/>
              <a:t>[4]</a:t>
            </a:r>
            <a:r>
              <a:rPr lang="de-DE" dirty="0"/>
              <a:t> GMW Taiwan, </a:t>
            </a:r>
            <a:r>
              <a:rPr lang="de-DE" i="1" dirty="0"/>
              <a:t>GMW CS-2B Stator Slot Cell Inserter.</a:t>
            </a:r>
            <a:br>
              <a:rPr lang="de-DE" i="1" dirty="0"/>
            </a:br>
            <a:r>
              <a:rPr lang="de-DE" i="1" dirty="0"/>
              <a:t> </a:t>
            </a:r>
            <a:r>
              <a:rPr lang="de-DE" dirty="0"/>
              <a:t>[Online]. Available: https://​www.gmwtaiwan.com​/​Slot-​Cell-​Insertion-​Machine/​GMW-​CS-​2B-​Stator-​Slot-​Cell-​Inserter</a:t>
            </a: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358791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4">
            <a:extLst>
              <a:ext uri="{FF2B5EF4-FFF2-40B4-BE49-F238E27FC236}">
                <a16:creationId xmlns:a16="http://schemas.microsoft.com/office/drawing/2014/main" id="{56BAA965-7E81-4A4D-87C3-63687EF96B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/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901D12A-1847-C90D-4DEA-953A1B3E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0D112F-D621-3214-DF21-01467776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C798EC-4EF0-9D27-25CA-F6EEB86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3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331E1-350B-D7A6-37F1-98E81889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70B23B-39A7-0222-C925-215E249F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D534-ABB3-440D-8A3E-CEDBBED1D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3FA52-04E9-E7CB-3F3E-0DC28FBC29B1}"/>
              </a:ext>
            </a:extLst>
          </p:cNvPr>
          <p:cNvSpPr txBox="1"/>
          <p:nvPr/>
        </p:nvSpPr>
        <p:spPr>
          <a:xfrm>
            <a:off x="4439816" y="2924944"/>
            <a:ext cx="3312368" cy="1368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4400" b="1" dirty="0"/>
              <a:t>Questions?</a:t>
            </a:r>
            <a:endParaRPr lang="en-IN" sz="4400" b="1" dirty="0" err="1"/>
          </a:p>
        </p:txBody>
      </p:sp>
    </p:spTree>
    <p:extLst>
      <p:ext uri="{BB962C8B-B14F-4D97-AF65-F5344CB8AC3E}">
        <p14:creationId xmlns:p14="http://schemas.microsoft.com/office/powerpoint/2010/main" val="324238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and Key Components of Developing a Parametric Tool for Slot Liner Insertion: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40D31C-18F7-EEB9-FE43-2E7D092A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3690AC3-7F39-D76D-F024-67F1BAA7F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50CF9B1-17C7-8F1F-7569-452F15E1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2F4BB-1DAE-FE1F-1F9E-37B128FF6555}"/>
              </a:ext>
            </a:extLst>
          </p:cNvPr>
          <p:cNvSpPr txBox="1"/>
          <p:nvPr/>
        </p:nvSpPr>
        <p:spPr>
          <a:xfrm>
            <a:off x="1199456" y="1124744"/>
            <a:ext cx="5184576" cy="511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Motivation 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Objectives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Key steps involved in motor manufacture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Slot-Liner Function and Importance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Insertion of Slot Liners in Large Scale Manufacture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Insertion of Slot Liners in Small Scale manufacture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Proposed Automation Plan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Hardware Setup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Parametric Tool Development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Initial Design vs Final Design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Testing and Validation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Conclusion and Outlook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57422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7770-080B-1695-82D3-0757EAC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61480-31C5-F83D-991E-3490AB9B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47087-763E-63F2-9432-EEAA6EC5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54" y="326976"/>
            <a:ext cx="10893969" cy="503238"/>
          </a:xfrm>
        </p:spPr>
        <p:txBody>
          <a:bodyPr/>
          <a:lstStyle/>
          <a:p>
            <a:r>
              <a:rPr lang="en-US" dirty="0"/>
              <a:t>Climate change and CO₂ emissions drive the need for sustainable mobility, leading to a rapid </a:t>
            </a:r>
            <a:br>
              <a:rPr lang="en-US" dirty="0"/>
            </a:br>
            <a:r>
              <a:rPr lang="en-US" dirty="0"/>
              <a:t>rise in electric vehicle demand.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A7ADA-7FEE-FEF5-62D7-84F8ED6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5FD0C-057B-F2AD-1838-074D8FA1FF30}"/>
              </a:ext>
            </a:extLst>
          </p:cNvPr>
          <p:cNvSpPr txBox="1"/>
          <p:nvPr/>
        </p:nvSpPr>
        <p:spPr>
          <a:xfrm>
            <a:off x="1070145" y="744385"/>
            <a:ext cx="6408712" cy="46805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US" sz="1600" b="1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Climate change &amp; CO₂ emissions </a:t>
            </a:r>
            <a:r>
              <a:rPr lang="en-IN" sz="1600" dirty="0">
                <a:sym typeface="Wingdings" panose="05000000000000000000" pitchFamily="2" charset="2"/>
              </a:rPr>
              <a:t></a:t>
            </a:r>
            <a:r>
              <a:rPr lang="en-IN" sz="1600" dirty="0"/>
              <a:t> need for sustainable technologies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Transport sector accounts for about 23% of  global CO2 emissions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Electrification trend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rapid growth of EVs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surge in electric motor demand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Large-scale production: highly automated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Small-scale/custom production: still manual, especially slot liner insertion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Manual process = time-consuming, inconsistent, costly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C4E4A-89D9-AE3C-D664-190C6BB7B6BD}"/>
              </a:ext>
            </a:extLst>
          </p:cNvPr>
          <p:cNvGrpSpPr/>
          <p:nvPr/>
        </p:nvGrpSpPr>
        <p:grpSpPr>
          <a:xfrm>
            <a:off x="2175337" y="3212976"/>
            <a:ext cx="7632102" cy="3188042"/>
            <a:chOff x="1652240" y="3284984"/>
            <a:chExt cx="7278116" cy="2936014"/>
          </a:xfrm>
        </p:grpSpPr>
        <p:pic>
          <p:nvPicPr>
            <p:cNvPr id="10" name="Picture 9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BABD4FC9-6792-3316-A332-0DB5BEFA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240" y="3284984"/>
              <a:ext cx="7278116" cy="2592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F0EC1D-6F07-B796-F2D1-56BA9DEBC595}"/>
                </a:ext>
              </a:extLst>
            </p:cNvPr>
            <p:cNvSpPr txBox="1"/>
            <p:nvPr/>
          </p:nvSpPr>
          <p:spPr>
            <a:xfrm>
              <a:off x="4033812" y="5912696"/>
              <a:ext cx="4896544" cy="3083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 Global EV sales [1]</a:t>
              </a:r>
              <a:endParaRPr lang="en-IN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5069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CBB6B-F1E4-5215-A92B-26B0B3B6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BEC2C-3FC8-EEA3-16CA-AF7E26B2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8C310-DE11-6BD4-BF98-03E4BE13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Develop a flexible insertion tool to automate slot-liner insertion in small-scale stator manufacturing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3D805-7218-3613-78DD-CBDACB282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9AD4E1-52B3-9D8D-94D4-7DB7BA774245}"/>
              </a:ext>
            </a:extLst>
          </p:cNvPr>
          <p:cNvGrpSpPr/>
          <p:nvPr/>
        </p:nvGrpSpPr>
        <p:grpSpPr>
          <a:xfrm>
            <a:off x="2783632" y="857959"/>
            <a:ext cx="5927125" cy="5554567"/>
            <a:chOff x="3006454" y="766980"/>
            <a:chExt cx="5927125" cy="55545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95335A-61AE-A6E6-8C94-30474817F79E}"/>
                </a:ext>
              </a:extLst>
            </p:cNvPr>
            <p:cNvSpPr/>
            <p:nvPr/>
          </p:nvSpPr>
          <p:spPr>
            <a:xfrm>
              <a:off x="4506332" y="2059208"/>
              <a:ext cx="2970111" cy="2970111"/>
            </a:xfrm>
            <a:custGeom>
              <a:avLst/>
              <a:gdLst>
                <a:gd name="connsiteX0" fmla="*/ 0 w 2970111"/>
                <a:gd name="connsiteY0" fmla="*/ 1485056 h 2970111"/>
                <a:gd name="connsiteX1" fmla="*/ 1485056 w 2970111"/>
                <a:gd name="connsiteY1" fmla="*/ 0 h 2970111"/>
                <a:gd name="connsiteX2" fmla="*/ 2970112 w 2970111"/>
                <a:gd name="connsiteY2" fmla="*/ 1485056 h 2970111"/>
                <a:gd name="connsiteX3" fmla="*/ 1485056 w 2970111"/>
                <a:gd name="connsiteY3" fmla="*/ 2970112 h 2970111"/>
                <a:gd name="connsiteX4" fmla="*/ 0 w 2970111"/>
                <a:gd name="connsiteY4" fmla="*/ 1485056 h 297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0111" h="2970111">
                  <a:moveTo>
                    <a:pt x="0" y="1485056"/>
                  </a:moveTo>
                  <a:cubicBezTo>
                    <a:pt x="0" y="664882"/>
                    <a:pt x="664882" y="0"/>
                    <a:pt x="1485056" y="0"/>
                  </a:cubicBezTo>
                  <a:cubicBezTo>
                    <a:pt x="2305230" y="0"/>
                    <a:pt x="2970112" y="664882"/>
                    <a:pt x="2970112" y="1485056"/>
                  </a:cubicBezTo>
                  <a:cubicBezTo>
                    <a:pt x="2970112" y="2305230"/>
                    <a:pt x="2305230" y="2970112"/>
                    <a:pt x="1485056" y="2970112"/>
                  </a:cubicBezTo>
                  <a:cubicBezTo>
                    <a:pt x="664882" y="2970112"/>
                    <a:pt x="0" y="2305230"/>
                    <a:pt x="0" y="1485056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70523" tIns="470523" rIns="470523" bIns="470523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Automated Slot-Liner Insertion</a:t>
              </a:r>
              <a:endParaRPr lang="en-IN" sz="2800" b="1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6E7C7B-5686-4D93-91E5-FFC43F63EC65}"/>
                </a:ext>
              </a:extLst>
            </p:cNvPr>
            <p:cNvSpPr/>
            <p:nvPr/>
          </p:nvSpPr>
          <p:spPr>
            <a:xfrm>
              <a:off x="7225825" y="2698219"/>
              <a:ext cx="1707754" cy="1681349"/>
            </a:xfrm>
            <a:custGeom>
              <a:avLst/>
              <a:gdLst>
                <a:gd name="connsiteX0" fmla="*/ 0 w 1707754"/>
                <a:gd name="connsiteY0" fmla="*/ 742528 h 1485055"/>
                <a:gd name="connsiteX1" fmla="*/ 853877 w 1707754"/>
                <a:gd name="connsiteY1" fmla="*/ 0 h 1485055"/>
                <a:gd name="connsiteX2" fmla="*/ 1707754 w 1707754"/>
                <a:gd name="connsiteY2" fmla="*/ 742528 h 1485055"/>
                <a:gd name="connsiteX3" fmla="*/ 853877 w 1707754"/>
                <a:gd name="connsiteY3" fmla="*/ 1485056 h 1485055"/>
                <a:gd name="connsiteX4" fmla="*/ 0 w 1707754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754" h="1485055">
                  <a:moveTo>
                    <a:pt x="0" y="742528"/>
                  </a:moveTo>
                  <a:cubicBezTo>
                    <a:pt x="0" y="332441"/>
                    <a:pt x="382294" y="0"/>
                    <a:pt x="853877" y="0"/>
                  </a:cubicBezTo>
                  <a:cubicBezTo>
                    <a:pt x="1325460" y="0"/>
                    <a:pt x="1707754" y="332441"/>
                    <a:pt x="1707754" y="742528"/>
                  </a:cubicBezTo>
                  <a:cubicBezTo>
                    <a:pt x="1707754" y="1152615"/>
                    <a:pt x="1325460" y="1485056"/>
                    <a:pt x="853877" y="1485056"/>
                  </a:cubicBezTo>
                  <a:cubicBezTo>
                    <a:pt x="382294" y="1485056"/>
                    <a:pt x="0" y="1152615"/>
                    <a:pt x="0" y="74252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0415" tIns="237801" rIns="270415" bIns="23780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Parametric Tool Design</a:t>
              </a:r>
              <a:endParaRPr lang="en-IN" sz="16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521223-9E5B-77C3-BC63-3F5B1E89C03A}"/>
                </a:ext>
              </a:extLst>
            </p:cNvPr>
            <p:cNvSpPr/>
            <p:nvPr/>
          </p:nvSpPr>
          <p:spPr>
            <a:xfrm>
              <a:off x="5052029" y="766980"/>
              <a:ext cx="1793235" cy="1681350"/>
            </a:xfrm>
            <a:custGeom>
              <a:avLst/>
              <a:gdLst>
                <a:gd name="connsiteX0" fmla="*/ 0 w 1485055"/>
                <a:gd name="connsiteY0" fmla="*/ 840675 h 1681350"/>
                <a:gd name="connsiteX1" fmla="*/ 742528 w 1485055"/>
                <a:gd name="connsiteY1" fmla="*/ 0 h 1681350"/>
                <a:gd name="connsiteX2" fmla="*/ 1485056 w 1485055"/>
                <a:gd name="connsiteY2" fmla="*/ 840675 h 1681350"/>
                <a:gd name="connsiteX3" fmla="*/ 742528 w 1485055"/>
                <a:gd name="connsiteY3" fmla="*/ 1681350 h 1681350"/>
                <a:gd name="connsiteX4" fmla="*/ 0 w 1485055"/>
                <a:gd name="connsiteY4" fmla="*/ 840675 h 16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681350">
                  <a:moveTo>
                    <a:pt x="0" y="840675"/>
                  </a:moveTo>
                  <a:cubicBezTo>
                    <a:pt x="0" y="376383"/>
                    <a:pt x="332441" y="0"/>
                    <a:pt x="742528" y="0"/>
                  </a:cubicBezTo>
                  <a:cubicBezTo>
                    <a:pt x="1152615" y="0"/>
                    <a:pt x="1485056" y="376383"/>
                    <a:pt x="1485056" y="840675"/>
                  </a:cubicBezTo>
                  <a:cubicBezTo>
                    <a:pt x="1485056" y="1304967"/>
                    <a:pt x="1152615" y="1681350"/>
                    <a:pt x="742528" y="1681350"/>
                  </a:cubicBezTo>
                  <a:cubicBezTo>
                    <a:pt x="332441" y="1681350"/>
                    <a:pt x="0" y="1304967"/>
                    <a:pt x="0" y="84067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7801" tIns="266548" rIns="237801" bIns="26654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Flexible manufacturing</a:t>
              </a:r>
              <a:endParaRPr lang="en-IN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FE7302-707F-FA57-DE22-26D5CE5D77D8}"/>
                </a:ext>
              </a:extLst>
            </p:cNvPr>
            <p:cNvSpPr/>
            <p:nvPr/>
          </p:nvSpPr>
          <p:spPr>
            <a:xfrm>
              <a:off x="5137510" y="4640198"/>
              <a:ext cx="1707754" cy="1681349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Robotic Integration and validation</a:t>
              </a:r>
              <a:endParaRPr lang="en-IN" sz="14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801F4E-A9A9-AA1F-E65B-5F0DEBE71A36}"/>
                </a:ext>
              </a:extLst>
            </p:cNvPr>
            <p:cNvSpPr/>
            <p:nvPr/>
          </p:nvSpPr>
          <p:spPr>
            <a:xfrm>
              <a:off x="3006454" y="2801736"/>
              <a:ext cx="1793235" cy="1485055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Process reliability and repeatability</a:t>
              </a:r>
              <a:endParaRPr lang="en-IN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96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BE27-07F2-B2B2-4946-8161A650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10EDE-46E6-2043-8A59-A08060F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24A43-3E90-629B-149B-2673FDE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Producing a stator requires a sequence of precise manufacturing steps, ensuring structural integrity, insulation, and electrical reliability.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9620-FDD5-2D5F-6E4C-AFE86996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30A73-D609-D961-DDAA-751131E0EB5C}"/>
              </a:ext>
            </a:extLst>
          </p:cNvPr>
          <p:cNvSpPr txBox="1"/>
          <p:nvPr/>
        </p:nvSpPr>
        <p:spPr>
          <a:xfrm>
            <a:off x="839788" y="1124744"/>
            <a:ext cx="9361040" cy="2016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dirty="0"/>
              <a:t>Key steps in stator manufacture involve: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Core Preparation</a:t>
            </a:r>
            <a:r>
              <a:rPr lang="en-US" sz="1600" dirty="0"/>
              <a:t> – Laminated electrical steel sheets are cut, stacked, and bonded to form the stator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Insulation Insertion</a:t>
            </a:r>
            <a:r>
              <a:rPr lang="en-US" sz="1600" dirty="0"/>
              <a:t> – Slot liners and other insulation elements are placed to isolate windings from the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Winding &amp; Interconnection</a:t>
            </a:r>
            <a:r>
              <a:rPr lang="en-US" sz="1600" dirty="0"/>
              <a:t> – Copper wires are wound into slots and interconnected (crimping, soldering, welding).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Stabilization &amp; Testing</a:t>
            </a:r>
            <a:r>
              <a:rPr lang="en-US" sz="1600" dirty="0"/>
              <a:t> – Resin impregnation improves insulation and thermal performance, followed by electrical tests for quality assurance.</a:t>
            </a:r>
            <a:endParaRPr lang="en-IN" sz="1600" dirty="0" err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E114E3-B001-594D-1F32-E06AB27C810C}"/>
              </a:ext>
            </a:extLst>
          </p:cNvPr>
          <p:cNvGrpSpPr/>
          <p:nvPr/>
        </p:nvGrpSpPr>
        <p:grpSpPr>
          <a:xfrm>
            <a:off x="5015880" y="4005064"/>
            <a:ext cx="2613381" cy="2380950"/>
            <a:chOff x="4799856" y="4005064"/>
            <a:chExt cx="2613381" cy="2380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3F938-FFD1-842D-3A8E-E650246C7A80}"/>
                </a:ext>
              </a:extLst>
            </p:cNvPr>
            <p:cNvSpPr txBox="1"/>
            <p:nvPr/>
          </p:nvSpPr>
          <p:spPr>
            <a:xfrm>
              <a:off x="4943872" y="6051247"/>
              <a:ext cx="2469365" cy="3347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 Fully assembled motor [2]</a:t>
              </a:r>
              <a:endParaRPr lang="en-IN" dirty="0" err="1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ED3ADB-3504-4386-7DB2-29618EBE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9856" y="4005064"/>
              <a:ext cx="2191056" cy="1914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49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BDCAA-F07A-3890-3D61-3346A7FB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254A8-2A03-50F7-3E9C-5F0EF848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39ED2-AB11-7BD6-FF4A-E089160D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Slot liners are Important in Stator Manufacture: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5A40-F8B3-D4D3-C92F-0E3BB9AC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7" y="6564724"/>
            <a:ext cx="8903021" cy="124906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297EC1-79D1-28B5-3242-6CA659F3160C}"/>
              </a:ext>
            </a:extLst>
          </p:cNvPr>
          <p:cNvGrpSpPr/>
          <p:nvPr/>
        </p:nvGrpSpPr>
        <p:grpSpPr>
          <a:xfrm>
            <a:off x="1415480" y="1412776"/>
            <a:ext cx="9727508" cy="4306512"/>
            <a:chOff x="1415480" y="1397000"/>
            <a:chExt cx="9727508" cy="4306512"/>
          </a:xfrm>
        </p:grpSpPr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33D8970F-37A8-73FA-D183-2C1BE3EC49E8}"/>
                </a:ext>
              </a:extLst>
            </p:cNvPr>
            <p:cNvSpPr/>
            <p:nvPr/>
          </p:nvSpPr>
          <p:spPr>
            <a:xfrm>
              <a:off x="3595131" y="5350954"/>
              <a:ext cx="4378693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1178119-DBDC-11C6-B983-0FBF548E027C}"/>
                </a:ext>
              </a:extLst>
            </p:cNvPr>
            <p:cNvGrpSpPr/>
            <p:nvPr/>
          </p:nvGrpSpPr>
          <p:grpSpPr>
            <a:xfrm>
              <a:off x="1415480" y="1397000"/>
              <a:ext cx="9727508" cy="4306512"/>
              <a:chOff x="1415480" y="1397000"/>
              <a:chExt cx="9727508" cy="430651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7AA7C47-FBC6-1F33-E681-C400480A3080}"/>
                  </a:ext>
                </a:extLst>
              </p:cNvPr>
              <p:cNvSpPr/>
              <p:nvPr/>
            </p:nvSpPr>
            <p:spPr>
              <a:xfrm>
                <a:off x="7918588" y="4998396"/>
                <a:ext cx="3224400" cy="705116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Winding Retention</a:t>
                </a:r>
                <a:endParaRPr lang="en-IN" sz="1800" b="1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C7AABCB-F461-7CA4-4D1A-9C0D56534DAA}"/>
                  </a:ext>
                </a:extLst>
              </p:cNvPr>
              <p:cNvGrpSpPr/>
              <p:nvPr/>
            </p:nvGrpSpPr>
            <p:grpSpPr>
              <a:xfrm>
                <a:off x="1415480" y="1397000"/>
                <a:ext cx="9371809" cy="4064000"/>
                <a:chOff x="1415480" y="1397000"/>
                <a:chExt cx="9371809" cy="406400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0C19781-51BA-31C1-F478-D84A70285D8A}"/>
                    </a:ext>
                  </a:extLst>
                </p:cNvPr>
                <p:cNvGrpSpPr/>
                <p:nvPr/>
              </p:nvGrpSpPr>
              <p:grpSpPr>
                <a:xfrm>
                  <a:off x="1415480" y="1397000"/>
                  <a:ext cx="9361040" cy="4064000"/>
                  <a:chOff x="1415480" y="1397000"/>
                  <a:chExt cx="9361040" cy="4064000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888FAE2A-C7EA-F22C-12B0-232807B8995B}"/>
                      </a:ext>
                    </a:extLst>
                  </p:cNvPr>
                  <p:cNvGrpSpPr/>
                  <p:nvPr/>
                </p:nvGrpSpPr>
                <p:grpSpPr>
                  <a:xfrm>
                    <a:off x="1415480" y="1397000"/>
                    <a:ext cx="9361040" cy="4064000"/>
                    <a:chOff x="1415480" y="1397000"/>
                    <a:chExt cx="9361040" cy="4064000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B1F23C09-3454-BA9D-4282-C199E81E0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15480" y="1397000"/>
                      <a:ext cx="6862470" cy="4064000"/>
                      <a:chOff x="2664764" y="1396999"/>
                      <a:chExt cx="6862470" cy="4064000"/>
                    </a:xfrm>
                  </p:grpSpPr>
                  <p:sp>
                    <p:nvSpPr>
                      <p:cNvPr id="8" name="Straight Connector 7">
                        <a:extLst>
                          <a:ext uri="{FF2B5EF4-FFF2-40B4-BE49-F238E27FC236}">
                            <a16:creationId xmlns:a16="http://schemas.microsoft.com/office/drawing/2014/main" id="{0558EEE2-C5E4-BF6A-61E8-43F45359E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1917" y="4189037"/>
                        <a:ext cx="4080256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9" name="Straight Connector 8">
                        <a:extLst>
                          <a:ext uri="{FF2B5EF4-FFF2-40B4-BE49-F238E27FC236}">
                            <a16:creationId xmlns:a16="http://schemas.microsoft.com/office/drawing/2014/main" id="{2AE8C058-056B-5A01-10F9-342CC47434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3062" y="3056834"/>
                        <a:ext cx="3495039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0" name="Straight Connector 9">
                        <a:extLst>
                          <a:ext uri="{FF2B5EF4-FFF2-40B4-BE49-F238E27FC236}">
                            <a16:creationId xmlns:a16="http://schemas.microsoft.com/office/drawing/2014/main" id="{450DA0F6-74B4-C50D-B2F6-8F95DDE7F2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6764" y="2006599"/>
                        <a:ext cx="4080256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1" name="Flowchart: Process 10">
                        <a:extLst>
                          <a:ext uri="{FF2B5EF4-FFF2-40B4-BE49-F238E27FC236}">
                            <a16:creationId xmlns:a16="http://schemas.microsoft.com/office/drawing/2014/main" id="{0A38E785-621E-89C8-F53E-E1336C31D9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4764" y="1396999"/>
                        <a:ext cx="4064000" cy="4064000"/>
                      </a:xfrm>
                      <a:prstGeom prst="flowChartProcess">
                        <a:avLst/>
                      </a:prstGeom>
                      <a:blipFill>
                        <a:blip r:embed="rId3"/>
                        <a:srcRect/>
                        <a:stretch>
                          <a:fillRect l="-18000" r="-18000"/>
                        </a:stretch>
                      </a:blipFill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rgbClr r="0" g="0" b="0"/>
                      </a:fillRef>
                      <a:effectRef idx="0">
                        <a:schemeClr val="accent1">
                          <a:tint val="5000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" name="Freeform: Shape 11">
                        <a:extLst>
                          <a:ext uri="{FF2B5EF4-FFF2-40B4-BE49-F238E27FC236}">
                            <a16:creationId xmlns:a16="http://schemas.microsoft.com/office/drawing/2014/main" id="{37357C22-B61C-1E0A-5D70-B0802F031D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284" y="3554983"/>
                        <a:ext cx="2600960" cy="1341120"/>
                      </a:xfrm>
                      <a:custGeom>
                        <a:avLst/>
                        <a:gdLst>
                          <a:gd name="connsiteX0" fmla="*/ 0 w 2600960"/>
                          <a:gd name="connsiteY0" fmla="*/ 0 h 1341120"/>
                          <a:gd name="connsiteX1" fmla="*/ 2600960 w 2600960"/>
                          <a:gd name="connsiteY1" fmla="*/ 0 h 1341120"/>
                          <a:gd name="connsiteX2" fmla="*/ 2600960 w 2600960"/>
                          <a:gd name="connsiteY2" fmla="*/ 1341120 h 1341120"/>
                          <a:gd name="connsiteX3" fmla="*/ 0 w 2600960"/>
                          <a:gd name="connsiteY3" fmla="*/ 1341120 h 1341120"/>
                          <a:gd name="connsiteX4" fmla="*/ 0 w 2600960"/>
                          <a:gd name="connsiteY4" fmla="*/ 0 h 1341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0960" h="1341120">
                            <a:moveTo>
                              <a:pt x="0" y="0"/>
                            </a:moveTo>
                            <a:lnTo>
                              <a:pt x="2600960" y="0"/>
                            </a:lnTo>
                            <a:lnTo>
                              <a:pt x="2600960" y="1341120"/>
                            </a:lnTo>
                            <a:lnTo>
                              <a:pt x="0" y="13411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noFill/>
                      </a:ln>
                      <a:sp3d/>
                    </p:spPr>
                    <p:style>
                      <a:lnRef idx="2">
                        <a:scrgbClr r="0" g="0" b="0"/>
                      </a:lnRef>
                      <a:fillRef idx="1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b" anchorCtr="0">
                        <a:noAutofit/>
                      </a:bodyPr>
                      <a:lstStyle/>
                      <a:p>
                        <a:pPr marL="0" lvl="0" indent="0" algn="ctr" defTabSz="2889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6500" kern="1200"/>
                      </a:p>
                    </p:txBody>
                  </p:sp>
                  <p:sp>
                    <p:nvSpPr>
                      <p:cNvPr id="14" name="Freeform: Shape 13">
                        <a:extLst>
                          <a:ext uri="{FF2B5EF4-FFF2-40B4-BE49-F238E27FC236}">
                            <a16:creationId xmlns:a16="http://schemas.microsoft.com/office/drawing/2014/main" id="{05693404-00D0-3B3C-F0B5-C72BE3AD63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6620" y="1396999"/>
                        <a:ext cx="140614" cy="1219200"/>
                      </a:xfrm>
                      <a:custGeom>
                        <a:avLst/>
                        <a:gdLst>
                          <a:gd name="connsiteX0" fmla="*/ 0 w 140614"/>
                          <a:gd name="connsiteY0" fmla="*/ 0 h 1219200"/>
                          <a:gd name="connsiteX1" fmla="*/ 140614 w 140614"/>
                          <a:gd name="connsiteY1" fmla="*/ 0 h 1219200"/>
                          <a:gd name="connsiteX2" fmla="*/ 140614 w 140614"/>
                          <a:gd name="connsiteY2" fmla="*/ 1219200 h 1219200"/>
                          <a:gd name="connsiteX3" fmla="*/ 0 w 140614"/>
                          <a:gd name="connsiteY3" fmla="*/ 1219200 h 1219200"/>
                          <a:gd name="connsiteX4" fmla="*/ 0 w 140614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0614" h="1219200">
                            <a:moveTo>
                              <a:pt x="0" y="0"/>
                            </a:moveTo>
                            <a:lnTo>
                              <a:pt x="140614" y="0"/>
                            </a:lnTo>
                            <a:lnTo>
                              <a:pt x="140614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  <p:sp>
                    <p:nvSpPr>
                      <p:cNvPr id="16" name="Freeform: Shape 15">
                        <a:extLst>
                          <a:ext uri="{FF2B5EF4-FFF2-40B4-BE49-F238E27FC236}">
                            <a16:creationId xmlns:a16="http://schemas.microsoft.com/office/drawing/2014/main" id="{2A7FFA9D-E2C2-9AC6-1A55-261ECCF364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1404" y="2819399"/>
                        <a:ext cx="199136" cy="1219200"/>
                      </a:xfrm>
                      <a:custGeom>
                        <a:avLst/>
                        <a:gdLst>
                          <a:gd name="connsiteX0" fmla="*/ 0 w 199136"/>
                          <a:gd name="connsiteY0" fmla="*/ 0 h 1219200"/>
                          <a:gd name="connsiteX1" fmla="*/ 199136 w 199136"/>
                          <a:gd name="connsiteY1" fmla="*/ 0 h 1219200"/>
                          <a:gd name="connsiteX2" fmla="*/ 199136 w 199136"/>
                          <a:gd name="connsiteY2" fmla="*/ 1219200 h 1219200"/>
                          <a:gd name="connsiteX3" fmla="*/ 0 w 199136"/>
                          <a:gd name="connsiteY3" fmla="*/ 1219200 h 1219200"/>
                          <a:gd name="connsiteX4" fmla="*/ 0 w 199136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9136" h="1219200">
                            <a:moveTo>
                              <a:pt x="0" y="0"/>
                            </a:moveTo>
                            <a:lnTo>
                              <a:pt x="199136" y="0"/>
                            </a:lnTo>
                            <a:lnTo>
                              <a:pt x="199136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  <p:sp>
                    <p:nvSpPr>
                      <p:cNvPr id="18" name="Freeform: Shape 17">
                        <a:extLst>
                          <a:ext uri="{FF2B5EF4-FFF2-40B4-BE49-F238E27FC236}">
                            <a16:creationId xmlns:a16="http://schemas.microsoft.com/office/drawing/2014/main" id="{E8BC8315-A4D0-95AE-D483-72DB92F26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6620" y="4241799"/>
                        <a:ext cx="140614" cy="1219200"/>
                      </a:xfrm>
                      <a:custGeom>
                        <a:avLst/>
                        <a:gdLst>
                          <a:gd name="connsiteX0" fmla="*/ 0 w 140614"/>
                          <a:gd name="connsiteY0" fmla="*/ 0 h 1219200"/>
                          <a:gd name="connsiteX1" fmla="*/ 140614 w 140614"/>
                          <a:gd name="connsiteY1" fmla="*/ 0 h 1219200"/>
                          <a:gd name="connsiteX2" fmla="*/ 140614 w 140614"/>
                          <a:gd name="connsiteY2" fmla="*/ 1219200 h 1219200"/>
                          <a:gd name="connsiteX3" fmla="*/ 0 w 140614"/>
                          <a:gd name="connsiteY3" fmla="*/ 1219200 h 1219200"/>
                          <a:gd name="connsiteX4" fmla="*/ 0 w 140614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0614" h="1219200">
                            <a:moveTo>
                              <a:pt x="0" y="0"/>
                            </a:moveTo>
                            <a:lnTo>
                              <a:pt x="140614" y="0"/>
                            </a:lnTo>
                            <a:lnTo>
                              <a:pt x="140614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8F4843D0-5541-3644-C0DA-1C03468DC4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2120" y="1628800"/>
                      <a:ext cx="3224400" cy="705116"/>
                      <a:chOff x="7552120" y="1628800"/>
                      <a:chExt cx="3224400" cy="705116"/>
                    </a:xfrm>
                  </p:grpSpPr>
                  <p:sp>
                    <p:nvSpPr>
                      <p:cNvPr id="19" name="Rectangle 18">
                        <a:extLst>
                          <a:ext uri="{FF2B5EF4-FFF2-40B4-BE49-F238E27FC236}">
                            <a16:creationId xmlns:a16="http://schemas.microsoft.com/office/drawing/2014/main" id="{3695CCFD-3258-6390-62E5-EE5992D7C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2120" y="1628800"/>
                        <a:ext cx="3224400" cy="705116"/>
                      </a:xfrm>
                      <a:prstGeom prst="rect">
                        <a:avLst/>
                      </a:prstGeom>
                      <a:solidFill>
                        <a:srgbClr val="C5DE8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</a:pPr>
                        <a:endParaRPr lang="en-IN" dirty="0" err="1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83D4EDCE-BED2-B183-4F75-BEF0092186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37336" y="1863451"/>
                        <a:ext cx="2258162" cy="23581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>
                          <a:buClr>
                            <a:srgbClr val="97C139"/>
                          </a:buClr>
                        </a:pPr>
                        <a:r>
                          <a:rPr lang="en-US" sz="1800" b="1" dirty="0"/>
                          <a:t>Electrical Insulation</a:t>
                        </a:r>
                        <a:endParaRPr lang="en-IN" sz="1800" dirty="0" err="1"/>
                      </a:p>
                    </p:txBody>
                  </p:sp>
                </p:grp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8376C21-7528-8B82-8C0E-4AEAE257ABF3}"/>
                      </a:ext>
                    </a:extLst>
                  </p:cNvPr>
                  <p:cNvGrpSpPr/>
                  <p:nvPr/>
                </p:nvGrpSpPr>
                <p:grpSpPr>
                  <a:xfrm>
                    <a:off x="7045787" y="2741549"/>
                    <a:ext cx="3262660" cy="705116"/>
                    <a:chOff x="7045787" y="2741549"/>
                    <a:chExt cx="3262660" cy="705116"/>
                  </a:xfrm>
                </p:grpSpPr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ADD4F0E8-19C7-0B88-8F4F-5CDC71DC25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787" y="2741549"/>
                      <a:ext cx="3224400" cy="705116"/>
                    </a:xfrm>
                    <a:prstGeom prst="rect">
                      <a:avLst/>
                    </a:prstGeom>
                    <a:solidFill>
                      <a:srgbClr val="C5DE8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IN" dirty="0" err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37868A7-411A-63F3-16CB-80DC6E6265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0135" y="2925901"/>
                      <a:ext cx="2808312" cy="3880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>
                        <a:buClr>
                          <a:srgbClr val="97C139"/>
                        </a:buClr>
                      </a:pPr>
                      <a:r>
                        <a:rPr lang="en-US" sz="1800" b="1" dirty="0"/>
                        <a:t>Thermal Management</a:t>
                      </a:r>
                      <a:endParaRPr lang="en-IN" sz="1800" dirty="0" err="1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F9561CA-D27B-CED5-A920-341000481EEF}"/>
                    </a:ext>
                  </a:extLst>
                </p:cNvPr>
                <p:cNvGrpSpPr/>
                <p:nvPr/>
              </p:nvGrpSpPr>
              <p:grpSpPr>
                <a:xfrm>
                  <a:off x="7562889" y="3856073"/>
                  <a:ext cx="3224400" cy="705116"/>
                  <a:chOff x="7562889" y="3856073"/>
                  <a:chExt cx="3224400" cy="705116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B2BD604F-1259-2047-5A6A-0057E9C6F6A4}"/>
                      </a:ext>
                    </a:extLst>
                  </p:cNvPr>
                  <p:cNvSpPr/>
                  <p:nvPr/>
                </p:nvSpPr>
                <p:spPr>
                  <a:xfrm>
                    <a:off x="7562889" y="3856073"/>
                    <a:ext cx="3224400" cy="705116"/>
                  </a:xfrm>
                  <a:prstGeom prst="rect">
                    <a:avLst/>
                  </a:prstGeom>
                  <a:solidFill>
                    <a:srgbClr val="C5DE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357E188-0FB3-D5F8-2238-358831F174B2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643" y="4047251"/>
                    <a:ext cx="1884273" cy="38572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buClr>
                        <a:srgbClr val="97C139"/>
                      </a:buClr>
                    </a:pPr>
                    <a:r>
                      <a:rPr lang="en-US" sz="1800" b="1" dirty="0"/>
                      <a:t>Wear Resistance</a:t>
                    </a:r>
                    <a:endParaRPr lang="en-IN" sz="1800" b="1" dirty="0" err="1"/>
                  </a:p>
                </p:txBody>
              </p:sp>
            </p:grp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9F2AAD-9AA3-2C19-2094-1BBA54964A3E}"/>
              </a:ext>
            </a:extLst>
          </p:cNvPr>
          <p:cNvSpPr txBox="1"/>
          <p:nvPr/>
        </p:nvSpPr>
        <p:spPr>
          <a:xfrm>
            <a:off x="2175600" y="5739028"/>
            <a:ext cx="2376264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Slot Insulation in a stator [3]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33526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25B15-4745-0D6E-2C4B-2BBE73D2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B3A6A-833A-D615-0E08-17A3D46D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3BA42-AFAB-26A6-8ECE-1C908F0E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large scale manufacture such as in the automotive industry: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3930-A846-E414-A052-1D221A533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60F63-E0CF-BDBA-1498-AA3ABA347AF6}"/>
              </a:ext>
            </a:extLst>
          </p:cNvPr>
          <p:cNvGrpSpPr/>
          <p:nvPr/>
        </p:nvGrpSpPr>
        <p:grpSpPr>
          <a:xfrm>
            <a:off x="2383610" y="1124744"/>
            <a:ext cx="7424780" cy="4862071"/>
            <a:chOff x="2603836" y="1196752"/>
            <a:chExt cx="7424780" cy="4862071"/>
          </a:xfrm>
        </p:grpSpPr>
        <p:pic>
          <p:nvPicPr>
            <p:cNvPr id="8" name="Picture 7" descr="A machine on wheels with wheels&#10;&#10;AI-generated content may be incorrect.">
              <a:extLst>
                <a:ext uri="{FF2B5EF4-FFF2-40B4-BE49-F238E27FC236}">
                  <a16:creationId xmlns:a16="http://schemas.microsoft.com/office/drawing/2014/main" id="{48ADFF93-7923-6927-5068-0DE8A98E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66" y="2477779"/>
              <a:ext cx="2229290" cy="194726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A5F2B4-B4FA-5E16-D585-EA28243F66ED}"/>
                </a:ext>
              </a:extLst>
            </p:cNvPr>
            <p:cNvGrpSpPr/>
            <p:nvPr/>
          </p:nvGrpSpPr>
          <p:grpSpPr>
            <a:xfrm>
              <a:off x="2603836" y="1196752"/>
              <a:ext cx="7424780" cy="4862071"/>
              <a:chOff x="2610999" y="1162870"/>
              <a:chExt cx="7424780" cy="48620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F0A371C-6D51-2D6A-620B-806FDC084D23}"/>
                  </a:ext>
                </a:extLst>
              </p:cNvPr>
              <p:cNvGrpSpPr/>
              <p:nvPr/>
            </p:nvGrpSpPr>
            <p:grpSpPr>
              <a:xfrm>
                <a:off x="3595046" y="1162870"/>
                <a:ext cx="6440733" cy="4862071"/>
                <a:chOff x="3595046" y="1162870"/>
                <a:chExt cx="6440733" cy="486207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EA368AC-3BA3-D49C-F9C8-0C977ACB5E5D}"/>
                    </a:ext>
                  </a:extLst>
                </p:cNvPr>
                <p:cNvGrpSpPr/>
                <p:nvPr/>
              </p:nvGrpSpPr>
              <p:grpSpPr>
                <a:xfrm>
                  <a:off x="4170488" y="1162870"/>
                  <a:ext cx="5865291" cy="4862071"/>
                  <a:chOff x="4170488" y="1162870"/>
                  <a:chExt cx="5865291" cy="4862071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E5EE26F-8D58-D5F1-71A7-C9A130A8332B}"/>
                      </a:ext>
                    </a:extLst>
                  </p:cNvPr>
                  <p:cNvGrpSpPr/>
                  <p:nvPr/>
                </p:nvGrpSpPr>
                <p:grpSpPr>
                  <a:xfrm>
                    <a:off x="4170488" y="1162870"/>
                    <a:ext cx="5865291" cy="4809671"/>
                    <a:chOff x="4170488" y="1162870"/>
                    <a:chExt cx="5865291" cy="4809671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2B7183B8-AD26-D802-0B3C-8FAFEC6EF9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0488" y="1162870"/>
                      <a:ext cx="4217489" cy="4809671"/>
                      <a:chOff x="4170488" y="1162870"/>
                      <a:chExt cx="4217489" cy="4809671"/>
                    </a:xfrm>
                  </p:grpSpPr>
                  <p:sp>
                    <p:nvSpPr>
                      <p:cNvPr id="10" name="Freeform: Shape 9">
                        <a:extLst>
                          <a:ext uri="{FF2B5EF4-FFF2-40B4-BE49-F238E27FC236}">
                            <a16:creationId xmlns:a16="http://schemas.microsoft.com/office/drawing/2014/main" id="{6219A4C3-3C00-77E9-6F2E-65A92C7892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9896" y="1162870"/>
                        <a:ext cx="2312663" cy="1120118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Large batch manufacture with constant motor size.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1" name="Freeform: Shape 10">
                        <a:extLst>
                          <a:ext uri="{FF2B5EF4-FFF2-40B4-BE49-F238E27FC236}">
                            <a16:creationId xmlns:a16="http://schemas.microsoft.com/office/drawing/2014/main" id="{A418C2A6-3F03-6FAC-7F6F-1EBC922A1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932103" y="167382"/>
                            </a:moveTo>
                            <a:arcTo wR="2108744" hR="2108744" stAng="17578948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" name="Freeform: Shape 12">
                        <a:extLst>
                          <a:ext uri="{FF2B5EF4-FFF2-40B4-BE49-F238E27FC236}">
                            <a16:creationId xmlns:a16="http://schemas.microsoft.com/office/drawing/2014/main" id="{C863DD7F-D442-52C3-6FDD-C65C63AD28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4214606" y="1998517"/>
                            </a:moveTo>
                            <a:arcTo wR="2108744" hR="2108744" stAng="21420223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" name="Freeform: Shape 14">
                        <a:extLst>
                          <a:ext uri="{FF2B5EF4-FFF2-40B4-BE49-F238E27FC236}">
                            <a16:creationId xmlns:a16="http://schemas.microsoft.com/office/drawing/2014/main" id="{328DDDB4-BD82-9291-CC8E-95612BB0F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527652" y="4175461"/>
                            </a:moveTo>
                            <a:arcTo wR="2108744" hR="2108744" stAng="4712508" swAng="1374984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1F22A33C-31B1-4277-97E5-DA11E7DB5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52256" y="3275601"/>
                            </a:moveTo>
                            <a:arcTo wR="2108744" hR="2108744" stAng="8784205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" name="Freeform: Shape 18">
                        <a:extLst>
                          <a:ext uri="{FF2B5EF4-FFF2-40B4-BE49-F238E27FC236}">
                            <a16:creationId xmlns:a16="http://schemas.microsoft.com/office/drawing/2014/main" id="{B16DF984-247D-8D1E-672D-875733C6A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67566" y="919163"/>
                            </a:moveTo>
                            <a:arcTo wR="2108744" hR="2108744" stAng="12860464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148DC033-B540-AF87-895D-410FC693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3116" y="2680005"/>
                      <a:ext cx="2312663" cy="1055871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 speed insertion (3 sleeves per second).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3E84ECB0-9BE7-B2A2-FD16-B4B389F75E0A}"/>
                      </a:ext>
                    </a:extLst>
                  </p:cNvPr>
                  <p:cNvSpPr/>
                  <p:nvPr/>
                </p:nvSpPr>
                <p:spPr>
                  <a:xfrm>
                    <a:off x="6650756" y="4969070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Integrated cutting, folding and creasing.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9D6F2AE-339D-A6FD-E985-8192FAE450A4}"/>
                    </a:ext>
                  </a:extLst>
                </p:cNvPr>
                <p:cNvSpPr/>
                <p:nvPr/>
              </p:nvSpPr>
              <p:spPr>
                <a:xfrm>
                  <a:off x="3595046" y="4969070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Not suitable for high variance, low volume production.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E5B5835-2417-12CB-5AEB-EAF6ECD01E43}"/>
                  </a:ext>
                </a:extLst>
              </p:cNvPr>
              <p:cNvSpPr/>
              <p:nvPr/>
            </p:nvSpPr>
            <p:spPr>
              <a:xfrm>
                <a:off x="2610999" y="2664589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 Investment costs.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5B617E-85E8-EEB1-09C6-F96B45508412}"/>
              </a:ext>
            </a:extLst>
          </p:cNvPr>
          <p:cNvSpPr txBox="1"/>
          <p:nvPr/>
        </p:nvSpPr>
        <p:spPr>
          <a:xfrm>
            <a:off x="4516481" y="4429735"/>
            <a:ext cx="3463972" cy="37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200" dirty="0"/>
              <a:t>. GMW CS-5E Horizontal Slot Cell Inserter [4]</a:t>
            </a:r>
            <a:endParaRPr lang="en-IN" sz="1200" dirty="0" err="1"/>
          </a:p>
        </p:txBody>
      </p:sp>
    </p:spTree>
    <p:extLst>
      <p:ext uri="{BB962C8B-B14F-4D97-AF65-F5344CB8AC3E}">
        <p14:creationId xmlns:p14="http://schemas.microsoft.com/office/powerpoint/2010/main" val="105232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51FB-3982-882E-7DC2-B1EFA712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1BDCF-3FD1-CCC3-F0B9-E66E078D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2CEA7-48D3-F580-613B-7AC31EC2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small scale manufacture such as in aviation or naval industries: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BF299-4C6E-1953-38C1-3F4F8ACD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B45F50-8452-7AF1-7782-E2CD374D7ACA}"/>
              </a:ext>
            </a:extLst>
          </p:cNvPr>
          <p:cNvGrpSpPr/>
          <p:nvPr/>
        </p:nvGrpSpPr>
        <p:grpSpPr>
          <a:xfrm>
            <a:off x="2357372" y="845416"/>
            <a:ext cx="7477256" cy="5199890"/>
            <a:chOff x="2357371" y="764704"/>
            <a:chExt cx="7477256" cy="5199890"/>
          </a:xfrm>
        </p:grpSpPr>
        <p:pic>
          <p:nvPicPr>
            <p:cNvPr id="44" name="Picture 43" descr="Hands wearing blue gloves holding a piece of metal&#10;&#10;AI-generated content may be incorrect.">
              <a:extLst>
                <a:ext uri="{FF2B5EF4-FFF2-40B4-BE49-F238E27FC236}">
                  <a16:creationId xmlns:a16="http://schemas.microsoft.com/office/drawing/2014/main" id="{46769A24-F80E-CF10-1871-392EE8599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810" y="2270218"/>
              <a:ext cx="2016224" cy="2184333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94BF13A-507E-AB01-4A8E-0165FEDC709F}"/>
                </a:ext>
              </a:extLst>
            </p:cNvPr>
            <p:cNvGrpSpPr/>
            <p:nvPr/>
          </p:nvGrpSpPr>
          <p:grpSpPr>
            <a:xfrm>
              <a:off x="2357371" y="764704"/>
              <a:ext cx="7477256" cy="5199890"/>
              <a:chOff x="2357372" y="771699"/>
              <a:chExt cx="7477256" cy="519989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6403B1B-9000-D815-6B8A-850D16D9B868}"/>
                  </a:ext>
                </a:extLst>
              </p:cNvPr>
              <p:cNvGrpSpPr/>
              <p:nvPr/>
            </p:nvGrpSpPr>
            <p:grpSpPr>
              <a:xfrm>
                <a:off x="3445498" y="771699"/>
                <a:ext cx="6389130" cy="5199890"/>
                <a:chOff x="3445498" y="771699"/>
                <a:chExt cx="6389130" cy="519989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13E14CA-A149-1D19-45F3-C31CA73620F1}"/>
                    </a:ext>
                  </a:extLst>
                </p:cNvPr>
                <p:cNvGrpSpPr/>
                <p:nvPr/>
              </p:nvGrpSpPr>
              <p:grpSpPr>
                <a:xfrm>
                  <a:off x="3767260" y="771699"/>
                  <a:ext cx="6067368" cy="5199890"/>
                  <a:chOff x="3767260" y="771699"/>
                  <a:chExt cx="6067368" cy="519989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59B17BA-33E0-E81D-213E-99EB4C113C7E}"/>
                      </a:ext>
                    </a:extLst>
                  </p:cNvPr>
                  <p:cNvGrpSpPr/>
                  <p:nvPr/>
                </p:nvGrpSpPr>
                <p:grpSpPr>
                  <a:xfrm>
                    <a:off x="3767260" y="771699"/>
                    <a:ext cx="6067368" cy="5149874"/>
                    <a:chOff x="3767260" y="771699"/>
                    <a:chExt cx="6067368" cy="5149874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09128208-5E7B-76E2-C911-24B9AC7E9A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67260" y="771699"/>
                      <a:ext cx="4993035" cy="5149874"/>
                      <a:chOff x="3767260" y="771699"/>
                      <a:chExt cx="4993035" cy="514987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6F192D0-6C2D-01F6-9E76-335323943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67260" y="1301321"/>
                        <a:ext cx="4993035" cy="4620252"/>
                        <a:chOff x="3785873" y="1301321"/>
                        <a:chExt cx="4620252" cy="4620252"/>
                      </a:xfrm>
                    </p:grpSpPr>
                    <p:sp>
                      <p:nvSpPr>
                        <p:cNvPr id="34" name="Freeform: Shape 33">
                          <a:extLst>
                            <a:ext uri="{FF2B5EF4-FFF2-40B4-BE49-F238E27FC236}">
                              <a16:creationId xmlns:a16="http://schemas.microsoft.com/office/drawing/2014/main" id="{EC83C5B7-A906-A104-505A-0B8F524EAC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212328" y="183458"/>
                              </a:moveTo>
                              <a:arcTo wR="2310126" hR="2310126" stAng="17579295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5815A3ED-2261-6287-F655-17A2758CE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617101" y="2189512"/>
                              </a:moveTo>
                              <a:arcTo wR="2310126" hR="2310126" stAng="21420430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 dirty="0"/>
                        </a:p>
                      </p:txBody>
                    </p:sp>
                    <p:sp>
                      <p:nvSpPr>
                        <p:cNvPr id="38" name="Freeform: Shape 37">
                          <a:extLst>
                            <a:ext uri="{FF2B5EF4-FFF2-40B4-BE49-F238E27FC236}">
                              <a16:creationId xmlns:a16="http://schemas.microsoft.com/office/drawing/2014/main" id="{F8DF81F9-FC0F-55EC-F7FD-5A76518C81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2768824" y="4574254"/>
                              </a:moveTo>
                              <a:arcTo wR="2310126" hR="2310126" stAng="4712834" swAng="1374332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FECB2CCE-4018-99FE-5B34-C94FB73E22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85803" y="3588275"/>
                              </a:moveTo>
                              <a:arcTo wR="2310126" hR="2310126" stAng="8784456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197C93A2-CB3A-7AE1-FDB9-64B1170AF4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02763" y="1006803"/>
                              </a:moveTo>
                              <a:arcTo wR="2310126" hR="2310126" stAng="12860714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</p:grpSp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B69DAAA0-208E-622E-38EF-C7C251AAF6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9667" y="771699"/>
                        <a:ext cx="2312663" cy="1055871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High variance low volume production.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BD4EC14F-C575-08B5-C5E3-49A8741DA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965" y="2304419"/>
                      <a:ext cx="2312663" cy="1156989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Insertion is done manually.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0E41E7ED-1759-6055-EE1D-33244D72A10E}"/>
                      </a:ext>
                    </a:extLst>
                  </p:cNvPr>
                  <p:cNvSpPr/>
                  <p:nvPr/>
                </p:nvSpPr>
                <p:spPr>
                  <a:xfrm>
                    <a:off x="6433840" y="4915718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Use of jigs, cutting/folding machines.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02775BD-9691-FF17-3991-30AFFC86A700}"/>
                    </a:ext>
                  </a:extLst>
                </p:cNvPr>
                <p:cNvSpPr/>
                <p:nvPr/>
              </p:nvSpPr>
              <p:spPr>
                <a:xfrm>
                  <a:off x="3445498" y="4915718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Labor intensive, difficult to scale.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A24769D-7979-C0ED-056F-32B6754B4537}"/>
                  </a:ext>
                </a:extLst>
              </p:cNvPr>
              <p:cNvSpPr/>
              <p:nvPr/>
            </p:nvSpPr>
            <p:spPr>
              <a:xfrm>
                <a:off x="2357372" y="2277804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Flexible, low cost.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0D5579-814E-EF36-C0C8-F549DDC0B92D}"/>
              </a:ext>
            </a:extLst>
          </p:cNvPr>
          <p:cNvSpPr txBox="1"/>
          <p:nvPr/>
        </p:nvSpPr>
        <p:spPr>
          <a:xfrm>
            <a:off x="9984432" y="6045306"/>
            <a:ext cx="1662612" cy="254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*AI generated image</a:t>
            </a:r>
            <a:endParaRPr lang="en-IN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7AE3E-0FCC-188A-6FDF-8BF3450A2DB7}"/>
              </a:ext>
            </a:extLst>
          </p:cNvPr>
          <p:cNvSpPr txBox="1"/>
          <p:nvPr/>
        </p:nvSpPr>
        <p:spPr>
          <a:xfrm>
            <a:off x="4957676" y="4653136"/>
            <a:ext cx="2952328" cy="218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manual insertion of slot liner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6154934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272c5f-d4c3-4ba8-b142-2c71cf223724"/>
</p:tagLst>
</file>

<file path=ppt/theme/theme1.xml><?xml version="1.0" encoding="utf-8"?>
<a:theme xmlns:a="http://schemas.openxmlformats.org/drawingml/2006/main" name="FAPS PPT2022">
  <a:themeElements>
    <a:clrScheme name="FAPS Color 2022">
      <a:dk1>
        <a:srgbClr val="000000"/>
      </a:dk1>
      <a:lt1>
        <a:srgbClr val="FFFFFF"/>
      </a:lt1>
      <a:dk2>
        <a:srgbClr val="6A8A22"/>
      </a:dk2>
      <a:lt2>
        <a:srgbClr val="97C139"/>
      </a:lt2>
      <a:accent1>
        <a:srgbClr val="C5DE89"/>
      </a:accent1>
      <a:accent2>
        <a:srgbClr val="61C086"/>
      </a:accent2>
      <a:accent3>
        <a:srgbClr val="779FB5"/>
      </a:accent3>
      <a:accent4>
        <a:srgbClr val="6C8CC7"/>
      </a:accent4>
      <a:accent5>
        <a:srgbClr val="95A2AB"/>
      </a:accent5>
      <a:accent6>
        <a:srgbClr val="D1D9DE"/>
      </a:accent6>
      <a:hlink>
        <a:srgbClr val="97C139"/>
      </a:hlink>
      <a:folHlink>
        <a:srgbClr val="6A8A22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5DE89"/>
        </a:solidFill>
        <a:ln>
          <a:noFill/>
        </a:ln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5A2A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buClr>
            <a:srgbClr val="97C139"/>
          </a:buClr>
          <a:defRPr dirty="0" err="1" smtClean="0"/>
        </a:defPPr>
      </a:lstStyle>
    </a:txDef>
  </a:objectDefaults>
  <a:extraClrSchemeLst/>
  <a:custClrLst>
    <a:custClr name="Hausfarbe FAPS-Grün">
      <a:srgbClr val="97C139"/>
    </a:custClr>
    <a:custClr name="Hausfarbe Grün">
      <a:srgbClr val="658D67"/>
    </a:custClr>
    <a:custClr name="Hausfarbe Türkis">
      <a:srgbClr val="34677D"/>
    </a:custClr>
    <a:custClr name="FAU-Blau">
      <a:srgbClr val="04316A"/>
    </a:custClr>
    <a:custClr name="Leer">
      <a:srgbClr val="FFFFFF"/>
    </a:custClr>
    <a:custClr name="Leer">
      <a:srgbClr val="FFFFFF"/>
    </a:custClr>
    <a:custClr name="Leer">
      <a:srgbClr val="FFFFFF"/>
    </a:custClr>
    <a:custClr name="Gelb">
      <a:srgbClr val="FFCB00"/>
    </a:custClr>
    <a:custClr name="Orange">
      <a:srgbClr val="F5821F"/>
    </a:custClr>
    <a:custClr name="Rot">
      <a:srgbClr val="DC1E26"/>
    </a:custClr>
    <a:custClr name="FAPS-Grün dunkel">
      <a:srgbClr val="6A8A22"/>
    </a:custClr>
    <a:custClr name="Grün dunkel">
      <a:srgbClr val="3F5F44"/>
    </a:custClr>
    <a:custClr name="Türkis dunkel">
      <a:srgbClr val="004359"/>
    </a:custClr>
    <a:custClr name="FAU-Blau dunkel">
      <a:srgbClr val="041E42"/>
    </a:custClr>
    <a:custClr name="Leer">
      <a:srgbClr val="FFFFFF"/>
    </a:custClr>
    <a:custClr name="Leer">
      <a:srgbClr val="FFFFFF"/>
    </a:custClr>
    <a:custClr name="Leer">
      <a:srgbClr val="FFFFFF"/>
    </a:custClr>
    <a:custClr name="Grau 1">
      <a:srgbClr val="95A2AB"/>
    </a:custClr>
    <a:custClr name="Grau 2">
      <a:srgbClr val="B0BCC4"/>
    </a:custClr>
    <a:custClr name="Grau 3">
      <a:srgbClr val="D1D9DE"/>
    </a:custClr>
    <a:custClr name="FAPS-Grün hell">
      <a:srgbClr val="C5DE89"/>
    </a:custClr>
    <a:custClr name="Grün hell">
      <a:srgbClr val="61C086"/>
    </a:custClr>
    <a:custClr name="TF Metallic">
      <a:srgbClr val="779FB5"/>
    </a:custClr>
    <a:custClr name="FAU-Blau hell">
      <a:srgbClr val="6C8CC7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blank.potx" id="{720754B2-DF66-42F2-959A-BA51D9482042}" vid="{8800025A-0D59-4170-BD1C-8F5B36C530E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1016</TotalTime>
  <Words>2296</Words>
  <Application>Microsoft Office PowerPoint</Application>
  <PresentationFormat>Widescreen</PresentationFormat>
  <Paragraphs>258</Paragraphs>
  <Slides>24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Symbol</vt:lpstr>
      <vt:lpstr>Wingdings</vt:lpstr>
      <vt:lpstr>FAPS PPT2022</vt:lpstr>
      <vt:lpstr>PowerPoint Presentation</vt:lpstr>
      <vt:lpstr>Development of A Parametric Tool for Automated  Slot Insulation Insertion in Small-Scale Electric- Motor Stator Production </vt:lpstr>
      <vt:lpstr>Workflow and Key Components of Developing a Parametric Tool for Slot Liner Insertion:</vt:lpstr>
      <vt:lpstr>Climate change and CO₂ emissions drive the need for sustainable mobility, leading to a rapid  rise in electric vehicle demand.</vt:lpstr>
      <vt:lpstr>Objective: To Develop a flexible insertion tool to automate slot-liner insertion in small-scale stator manufacturing</vt:lpstr>
      <vt:lpstr>Producing a stator requires a sequence of precise manufacturing steps, ensuring structural integrity, insulation, and electrical reliability.</vt:lpstr>
      <vt:lpstr>Why Slot liners are Important in Stator Manufacture:</vt:lpstr>
      <vt:lpstr>How slot liners are inserted in large scale manufacture such as in the automotive industry:</vt:lpstr>
      <vt:lpstr>How slot liners are inserted in small scale manufacture such as in aviation or naval industries:</vt:lpstr>
      <vt:lpstr>Proposed Automation Plan</vt:lpstr>
      <vt:lpstr>Robotic Module for Automated Insertion: UR10e Collaborative Robot, RG2 Gripper, and Force/Torque Sensor</vt:lpstr>
      <vt:lpstr>Mechanical Fixtures for Accurate Positioning of Stator, Slot Liner, and Funnel</vt:lpstr>
      <vt:lpstr>Key Parameters Considered for the Parametric Funnel Development:</vt:lpstr>
      <vt:lpstr>Initial Funnel Design: Parametric Geometry and Guiding Mechanism for Slot Liner Insertion.</vt:lpstr>
      <vt:lpstr>Observations and Limitations of the Initial prototype.</vt:lpstr>
      <vt:lpstr>Final Design Development: Addressing the Shortcomings of the Initial Funnel Design</vt:lpstr>
      <vt:lpstr>Insertion Pipeline: Complete Automation of Stator Slot Insulation.</vt:lpstr>
      <vt:lpstr>Funnel Validation: Evaluation Using Stators of Differing Geometries</vt:lpstr>
      <vt:lpstr>Performance Evaluation: Testing Results for All Three Stator Geometries.</vt:lpstr>
      <vt:lpstr>Error Analysis: Comparative Observations for the Three Stator Geometries.</vt:lpstr>
      <vt:lpstr>Discussion of Results: Insights and Areas for Further Improvement</vt:lpstr>
      <vt:lpstr>References</vt:lpstr>
      <vt:lpstr>PowerPoint Presentation</vt:lpstr>
      <vt:lpstr>PowerPoint Presentation</vt:lpstr>
    </vt:vector>
  </TitlesOfParts>
  <Manager>Simon.Froehlig@faps.fau.de;michael.masuch@faps.fau.de</Manager>
  <Company>FAPS / E|Drive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E|Drive</dc:subject>
  <dc:creator>Henrich, Valentin</dc:creator>
  <cp:lastModifiedBy>Sebastian, Alen</cp:lastModifiedBy>
  <cp:revision>29</cp:revision>
  <dcterms:created xsi:type="dcterms:W3CDTF">2025-04-15T08:38:21Z</dcterms:created>
  <dcterms:modified xsi:type="dcterms:W3CDTF">2025-10-13T08:53:54Z</dcterms:modified>
</cp:coreProperties>
</file>